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5" r:id="rId7"/>
    <p:sldId id="261" r:id="rId8"/>
    <p:sldId id="266" r:id="rId9"/>
    <p:sldId id="269" r:id="rId10"/>
    <p:sldId id="262" r:id="rId11"/>
    <p:sldId id="264" r:id="rId12"/>
    <p:sldId id="267" r:id="rId13"/>
    <p:sldId id="263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800000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08F0C-C8D3-42ED-823B-24C74A18DE03}" type="datetimeFigureOut">
              <a:rPr lang="ru-RU" smtClean="0"/>
              <a:pPr/>
              <a:t>26.04.2018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FCD091-5575-4AFA-AA54-6A4FB1BB3C6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 descr="C:\Users\admin\Desktop\depositphotos_87944984-stock-illustration-summer-background-with-flowers-a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9744076" cy="698182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2214546" y="500042"/>
            <a:ext cx="464345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Rectangle 150"/>
          <p:cNvSpPr txBox="1">
            <a:spLocks noChangeArrowheads="1"/>
          </p:cNvSpPr>
          <p:nvPr/>
        </p:nvSpPr>
        <p:spPr>
          <a:xfrm>
            <a:off x="2071670" y="285728"/>
            <a:ext cx="6192838" cy="259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9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Rectangle 150"/>
          <p:cNvSpPr txBox="1">
            <a:spLocks noChangeArrowheads="1"/>
          </p:cNvSpPr>
          <p:nvPr/>
        </p:nvSpPr>
        <p:spPr>
          <a:xfrm>
            <a:off x="2224070" y="438128"/>
            <a:ext cx="6192838" cy="25923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>
              <a:spcBef>
                <a:spcPct val="0"/>
              </a:spcBef>
            </a:pP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altLang="ru-RU" sz="4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s-ES" altLang="ru-RU" sz="4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857356" y="571481"/>
            <a:ext cx="5000644" cy="478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МКДОУ «Д/сад имени </a:t>
            </a:r>
            <a:r>
              <a:rPr lang="ru-RU" alt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Гаджи</a:t>
            </a:r>
            <a:r>
              <a:rPr lang="ru-RU" alt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alt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Махачева</a:t>
            </a:r>
            <a:r>
              <a:rPr lang="ru-RU" alt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</a:t>
            </a:r>
            <a:r>
              <a:rPr lang="ru-RU" alt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Казбековский</a:t>
            </a:r>
            <a:r>
              <a:rPr lang="ru-RU" altLang="ru-RU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район с. </a:t>
            </a:r>
            <a:r>
              <a:rPr lang="ru-RU" altLang="ru-RU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Буртунай</a:t>
            </a:r>
            <a:r>
              <a:rPr lang="ru-RU" altLang="ru-RU" b="1" dirty="0" smtClean="0">
                <a:solidFill>
                  <a:schemeClr val="tx1"/>
                </a:solidFill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r>
              <a:rPr lang="ru-RU" altLang="ru-RU" b="1" dirty="0" smtClean="0">
                <a:solidFill>
                  <a:schemeClr val="tx1"/>
                </a:solidFill>
              </a:rPr>
              <a:t/>
            </a:r>
            <a:br>
              <a:rPr lang="ru-RU" altLang="ru-RU" b="1" dirty="0" smtClean="0">
                <a:solidFill>
                  <a:schemeClr val="tx1"/>
                </a:solidFill>
              </a:rPr>
            </a:br>
            <a:r>
              <a:rPr lang="ru-RU" altLang="ru-RU" sz="900" b="1" dirty="0" smtClean="0">
                <a:solidFill>
                  <a:schemeClr val="tx1"/>
                </a:solidFill>
              </a:rPr>
              <a:t/>
            </a:r>
            <a:br>
              <a:rPr lang="ru-RU" altLang="ru-RU" sz="900" b="1" dirty="0" smtClean="0">
                <a:solidFill>
                  <a:schemeClr val="tx1"/>
                </a:solidFill>
              </a:rPr>
            </a:b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Экологический проект</a:t>
            </a:r>
            <a:b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«Огород на окне» </a:t>
            </a:r>
            <a:b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во</a:t>
            </a:r>
            <a:r>
              <a:rPr lang="en-US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II</a:t>
            </a:r>
            <a:r>
              <a:rPr lang="ru-RU" altLang="ru-RU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младшей группе</a:t>
            </a:r>
            <a:endParaRPr lang="ru-RU" altLang="ru-RU" sz="2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  <a:p>
            <a:r>
              <a:rPr lang="ru-RU" altLang="ru-RU" sz="2800" b="1" dirty="0"/>
              <a:t> </a:t>
            </a:r>
            <a:r>
              <a:rPr lang="ru-RU" altLang="ru-RU" sz="2800" b="1" dirty="0" smtClean="0"/>
              <a:t>         </a:t>
            </a:r>
          </a:p>
          <a:p>
            <a:endParaRPr lang="ru-RU" altLang="ru-RU" sz="2800" b="1" dirty="0">
              <a:solidFill>
                <a:schemeClr val="tx1"/>
              </a:solidFill>
            </a:endParaRPr>
          </a:p>
          <a:p>
            <a:pPr algn="r"/>
            <a:r>
              <a:rPr lang="ru-RU" altLang="ru-RU" sz="2800" b="1" dirty="0" smtClean="0"/>
              <a:t>   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Разработала: воспитатель                    Гамзатова </a:t>
            </a:r>
            <a:r>
              <a:rPr lang="ru-RU" altLang="ru-RU" sz="2000" b="1" dirty="0" err="1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Анисат</a:t>
            </a:r>
            <a:r>
              <a:rPr lang="ru-RU" altLang="ru-RU" sz="20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Б.</a:t>
            </a:r>
            <a:endParaRPr lang="ru-RU" altLang="ru-RU" sz="2800" b="1" dirty="0" smtClean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C:\Users\admin\Desktop\fon-dlya-prezentacii-vesna-0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86000" y="1142984"/>
            <a:ext cx="385763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rgbClr val="002060"/>
                </a:solidFill>
              </a:rPr>
              <a:t>3 этап </a:t>
            </a:r>
            <a:r>
              <a:rPr lang="ru-RU" sz="2400" b="1" i="1" dirty="0">
                <a:solidFill>
                  <a:srgbClr val="002060"/>
                </a:solidFill>
              </a:rPr>
              <a:t>– заключительный</a:t>
            </a:r>
            <a:r>
              <a:rPr lang="ru-RU" sz="2400" b="1" i="1" dirty="0"/>
              <a:t/>
            </a:r>
            <a:br>
              <a:rPr lang="ru-RU" sz="2400" b="1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286000" y="1857364"/>
            <a:ext cx="45720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000" b="1" dirty="0" smtClean="0">
                <a:solidFill>
                  <a:srgbClr val="006600"/>
                </a:solidFill>
                <a:latin typeface="Monotype Corsiva" pitchFamily="66" charset="0"/>
              </a:rPr>
              <a:t>Проанализировали и обобщили результаты, полученных в процессе исследовательской деятельности детей. И в конце нашего эксперимента вместе с детьми выявили условия для роста лука и других овощей:  как и любому растению, нужны: свет, тепло, воздух, вода.</a:t>
            </a:r>
            <a:r>
              <a:rPr lang="ru-RU" sz="2000" b="1" i="1" dirty="0" smtClean="0">
                <a:solidFill>
                  <a:srgbClr val="006600"/>
                </a:solidFill>
                <a:latin typeface="Monotype Corsiva" pitchFamily="66" charset="0"/>
              </a:rPr>
              <a:t> Выставка «Наши овощи»</a:t>
            </a:r>
            <a:endParaRPr lang="ru-RU" sz="2000" b="1" dirty="0">
              <a:solidFill>
                <a:srgbClr val="006600"/>
              </a:solidFill>
              <a:latin typeface="Monotype Corsiva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6" name="Picture 4" descr="C:\Users\admin\Desktop\img1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357214"/>
            <a:ext cx="9144000" cy="6715148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 rot="151161">
            <a:off x="4373425" y="499520"/>
            <a:ext cx="3857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Как чудесно в огороде, </a:t>
            </a:r>
            <a:b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   поработать ясным днём!</a:t>
            </a:r>
            <a:b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   </a:t>
            </a: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Тёплый </a:t>
            </a: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луч по грядке бродит</a:t>
            </a:r>
            <a:b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</a:br>
            <a:r>
              <a:rPr lang="ru-RU" altLang="ru-RU" dirty="0" smtClean="0">
                <a:solidFill>
                  <a:srgbClr val="7030A0"/>
                </a:solidFill>
                <a:latin typeface="Arial Black" pitchFamily="34" charset="0"/>
              </a:rPr>
              <a:t>луком пахнет чернозём</a:t>
            </a:r>
            <a:endParaRPr lang="ru-RU" dirty="0">
              <a:solidFill>
                <a:srgbClr val="7030A0"/>
              </a:solidFill>
              <a:latin typeface="Arial Black" pitchFamily="34" charset="0"/>
            </a:endParaRPr>
          </a:p>
        </p:txBody>
      </p:sp>
      <p:pic>
        <p:nvPicPr>
          <p:cNvPr id="3079" name="Picture 7" descr="C:\Users\admin\Desktop\20180409_1632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551536">
            <a:off x="1004806" y="1832833"/>
            <a:ext cx="2840413" cy="2870325"/>
          </a:xfrm>
          <a:prstGeom prst="rect">
            <a:avLst/>
          </a:prstGeom>
          <a:noFill/>
        </p:spPr>
      </p:pic>
      <p:pic>
        <p:nvPicPr>
          <p:cNvPr id="3081" name="Picture 9" descr="C:\Users\admin\Desktop\IMG-20180425-WA002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9" y="2214554"/>
            <a:ext cx="4357718" cy="27860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C:\Users\admin\Desktop\depositphotos_87944984-stock-illustration-summer-background-with-flowers-a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3999" cy="67151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71671" y="142852"/>
            <a:ext cx="12858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Мы лепим</a:t>
            </a:r>
            <a:endParaRPr lang="ru-RU" dirty="0"/>
          </a:p>
        </p:txBody>
      </p:sp>
      <p:pic>
        <p:nvPicPr>
          <p:cNvPr id="4098" name="Picture 2" descr="C:\Users\admin\Desktop\IMG-20180406-WA001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0"/>
            <a:ext cx="3286148" cy="3500462"/>
          </a:xfrm>
          <a:prstGeom prst="rect">
            <a:avLst/>
          </a:prstGeom>
          <a:noFill/>
        </p:spPr>
      </p:pic>
      <p:pic>
        <p:nvPicPr>
          <p:cNvPr id="4099" name="Picture 3" descr="C:\Users\admin\Desktop\20180416_10350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137083">
            <a:off x="329183" y="2203187"/>
            <a:ext cx="3714776" cy="2643206"/>
          </a:xfrm>
          <a:prstGeom prst="rect">
            <a:avLst/>
          </a:prstGeom>
          <a:noFill/>
        </p:spPr>
      </p:pic>
      <p:pic>
        <p:nvPicPr>
          <p:cNvPr id="4100" name="Picture 4" descr="C:\Users\admin\Desktop\IMG-20180406-WA003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2714620"/>
            <a:ext cx="3500462" cy="2836065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5214942" y="5643578"/>
            <a:ext cx="371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А пока наш лук растёт, </a:t>
            </a:r>
            <a:br>
              <a:rPr lang="ru-RU" altLang="ru-RU" dirty="0" smtClean="0"/>
            </a:br>
            <a:r>
              <a:rPr lang="ru-RU" altLang="ru-RU" dirty="0" smtClean="0"/>
              <a:t>мы почитаем сказку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3" name="Picture 3" descr="C:\Users\admin\Desktop\img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071934" y="2967335"/>
            <a:ext cx="278606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dirty="0" smtClean="0"/>
              <a:t> </a:t>
            </a:r>
            <a:endParaRPr lang="ru-RU" dirty="0"/>
          </a:p>
        </p:txBody>
      </p:sp>
      <p:pic>
        <p:nvPicPr>
          <p:cNvPr id="7" name="Picture 2" descr="C:\Users\admin\Desktop\IMG-20180425-WA003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3929066"/>
            <a:ext cx="3714776" cy="2483444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>
          <a:xfrm flipH="1">
            <a:off x="9644098" y="3857628"/>
            <a:ext cx="214314" cy="2268535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5" name="Picture 3" descr="C:\Users\admin\Desktop\dc26e13341b611e58d9774d4352ba423_38d68e60425311e58d9774d4352ba423-480x64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86116" y="3500438"/>
            <a:ext cx="2428876" cy="2905124"/>
          </a:xfrm>
          <a:prstGeom prst="rect">
            <a:avLst/>
          </a:prstGeom>
          <a:noFill/>
        </p:spPr>
      </p:pic>
      <p:pic>
        <p:nvPicPr>
          <p:cNvPr id="3076" name="Picture 4" descr="C:\Users\admin\Desktop\2345892_838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928926" y="1142985"/>
            <a:ext cx="478634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Тип проекта: познавательный</a:t>
            </a:r>
            <a:br>
              <a:rPr lang="ru-RU" altLang="ru-RU" sz="2800" b="1" dirty="0" smtClean="0">
                <a:solidFill>
                  <a:srgbClr val="800000"/>
                </a:solidFill>
                <a:latin typeface="Monotype Corsiva" pitchFamily="66" charset="0"/>
              </a:rPr>
            </a:br>
            <a:r>
              <a:rPr lang="ru-RU" altLang="ru-RU" sz="2800" b="1" dirty="0" smtClean="0">
                <a:solidFill>
                  <a:srgbClr val="800000"/>
                </a:solidFill>
                <a:latin typeface="Monotype Corsiva" pitchFamily="66" charset="0"/>
              </a:rPr>
              <a:t>  Вид проекта: исследовательский</a:t>
            </a:r>
            <a:endParaRPr lang="ru-RU" sz="2800" b="1" dirty="0">
              <a:solidFill>
                <a:srgbClr val="800000"/>
              </a:solidFill>
              <a:latin typeface="Monotype Corsiva" pitchFamily="66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2428869"/>
            <a:ext cx="4572000" cy="33609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Сроки реализации: 04.04 – 27.04.2018г(краткосрочный) 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Участники проекта: воспитатель, дети второй младшей группы, родители воспитанников.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 Проблема: что дети должны знать о «зеленом витамине».</a:t>
            </a:r>
          </a:p>
          <a:p>
            <a:pPr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00FF"/>
                </a:solidFill>
                <a:latin typeface="Monotype Corsiva" pitchFamily="66" charset="0"/>
              </a:rPr>
              <a:t>   Оборудование и материалы : контейнеры с землей, луковицы, семена, совочки, грабельки, лейки с водой</a:t>
            </a:r>
            <a:r>
              <a:rPr lang="ru-RU" altLang="ru-RU" sz="2000" b="1" i="1" dirty="0" smtClean="0">
                <a:solidFill>
                  <a:srgbClr val="0000FF"/>
                </a:solidFill>
                <a:latin typeface="Arial Black" pitchFamily="34" charset="0"/>
              </a:rPr>
              <a:t>.</a:t>
            </a:r>
          </a:p>
        </p:txBody>
      </p:sp>
      <p:pic>
        <p:nvPicPr>
          <p:cNvPr id="10" name="Рисунок 9" descr="C:\Users\admin\AppData\Local\Microsoft\Windows\Temporary Internet Files\Content.Word\IMG-20180404-WA001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3714752"/>
            <a:ext cx="1776414" cy="2252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C:\Users\admin\Desktop\fon-det-sa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2071670" y="1500174"/>
            <a:ext cx="5286412" cy="3914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endParaRPr lang="ru-RU" altLang="ru-RU" sz="1600" dirty="0" smtClean="0"/>
          </a:p>
          <a:p>
            <a:pPr>
              <a:lnSpc>
                <a:spcPct val="90000"/>
              </a:lnSpc>
            </a:pPr>
            <a:r>
              <a:rPr lang="ru-RU" altLang="ru-RU" sz="1600" dirty="0" smtClean="0"/>
              <a:t>     </a:t>
            </a:r>
            <a:r>
              <a:rPr lang="ru-RU" altLang="ru-RU" sz="2000" b="1" dirty="0" smtClean="0">
                <a:solidFill>
                  <a:srgbClr val="002060"/>
                </a:solidFill>
                <a:latin typeface="Comic Sans MS" pitchFamily="66" charset="0"/>
              </a:rPr>
              <a:t>Дети младшего дошкольного возраста в недостаточной степени имеют представления о растениях, о том, где они растут, о необходимых условиях для роста. Их интерес к познавательно-исследовательской деятельности недостаточно развит. Исследовательская, поисковая активность – естественное состояние ребенка, он настроен на познание мира. Исследовать, открывать, изучать – значит сделать шаг в неизведанное и непознанное.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500298" y="714356"/>
            <a:ext cx="2820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800" b="1" dirty="0" smtClean="0">
                <a:solidFill>
                  <a:srgbClr val="C00000"/>
                </a:solidFill>
              </a:rPr>
              <a:t>Актуальность.</a:t>
            </a:r>
            <a:endParaRPr lang="ru-RU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admin\Desktop\Abstract-Floral-Background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1514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42976" y="857233"/>
            <a:ext cx="5715040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Цель </a:t>
            </a:r>
            <a:r>
              <a:rPr lang="ru-RU" sz="24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проекта:</a:t>
            </a:r>
            <a:r>
              <a:rPr lang="en-US" sz="24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 </a:t>
            </a:r>
            <a:endParaRPr lang="ru-RU" sz="2400" b="1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endParaRPr lang="ru-RU" sz="2400" b="1" i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Создание </a:t>
            </a: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условий для познавательного развития детей через проектно – исследовательскую деятельность и организацию художественно-продуктивной творческой деятельности.</a:t>
            </a:r>
            <a:b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20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Вовлечение родителей в совместную исследовательскую деятельность, формирование экологической культуры у детей и родителей.</a:t>
            </a: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6" name="Рисунок 5" descr="C:\Users\admin\AppData\Local\Microsoft\Windows\Temporary Internet Files\Content.Word\20180420_113614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23247">
            <a:off x="6245830" y="3677552"/>
            <a:ext cx="2926022" cy="2381779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C:\Users\admin\Desktop\1425449403_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39743" cy="6705623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786050" y="571480"/>
            <a:ext cx="30718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b="1" dirty="0" smtClean="0">
                <a:solidFill>
                  <a:srgbClr val="C00000"/>
                </a:solidFill>
                <a:latin typeface="Monotype Corsiva" pitchFamily="66" charset="0"/>
              </a:rPr>
              <a:t>Задачи проекта:</a:t>
            </a:r>
            <a:endParaRPr lang="ru-RU" sz="3200" b="1" dirty="0">
              <a:solidFill>
                <a:srgbClr val="C00000"/>
              </a:solidFill>
              <a:latin typeface="Monotype Corsiva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286000" y="1610041"/>
            <a:ext cx="535783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Формировать навыки выращивания рассады;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познакомить с особенностями ухода  за растениями в комнатных условиях;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обобщать представление детей о необходимости света, тепла, влаги, почвы для роста растений;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развивать познавательные и исследовательские способности детей;</a:t>
            </a:r>
          </a:p>
          <a:p>
            <a:pPr>
              <a:lnSpc>
                <a:spcPct val="80000"/>
              </a:lnSpc>
            </a:pPr>
            <a:endParaRPr lang="ru-RU" altLang="ru-RU" sz="2000" b="1" dirty="0" smtClean="0">
              <a:solidFill>
                <a:srgbClr val="7030A0"/>
              </a:solidFill>
              <a:latin typeface="Comic Sans MS" pitchFamily="66" charset="0"/>
            </a:endParaRPr>
          </a:p>
          <a:p>
            <a:pPr>
              <a:lnSpc>
                <a:spcPct val="80000"/>
              </a:lnSpc>
            </a:pPr>
            <a:r>
              <a:rPr lang="ru-RU" altLang="ru-RU" sz="2000" b="1" dirty="0" smtClean="0">
                <a:solidFill>
                  <a:srgbClr val="7030A0"/>
                </a:solidFill>
                <a:latin typeface="Comic Sans MS" pitchFamily="66" charset="0"/>
              </a:rPr>
              <a:t>воспитывать эмоционально- положительное, бережное отношение к природе.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286000" y="1714488"/>
            <a:ext cx="45720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/>
              <a:t/>
            </a:r>
            <a:br>
              <a:rPr lang="ru-RU" i="1" dirty="0"/>
            </a:br>
            <a:r>
              <a:rPr lang="ru-RU" i="1" dirty="0"/>
              <a:t/>
            </a:r>
            <a:br>
              <a:rPr lang="ru-RU" i="1" dirty="0"/>
            </a:br>
            <a:endParaRPr lang="ru-RU" dirty="0"/>
          </a:p>
        </p:txBody>
      </p:sp>
      <p:pic>
        <p:nvPicPr>
          <p:cNvPr id="9221" name="Picture 5" descr="C:\Users\admin\Desktop\depositphotos_9101253-stock-photo-beautiful-spring-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786586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1071538" y="1500174"/>
            <a:ext cx="5557862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altLang="ru-RU" b="1" dirty="0">
                <a:solidFill>
                  <a:srgbClr val="006600"/>
                </a:solidFill>
                <a:latin typeface="Comic Sans MS" pitchFamily="66" charset="0"/>
                <a:cs typeface="Aharoni" pitchFamily="2" charset="-79"/>
              </a:rPr>
              <a:t>предварительная работа (с детьми): беседа с детьми о пользе зелёного лука; подбор художественной литературы, пословиц, поговорок, стихов, сказок, загадок о луке. Подбор дидактических игр; беседы с рассматриванием тематических картинок; индивидуальные беседы; рекомендации; наглядные информационные материалы. Изготовление атрибутов для оформления огорода.</a:t>
            </a:r>
            <a:endParaRPr lang="ru-RU" b="1" dirty="0">
              <a:solidFill>
                <a:srgbClr val="006600"/>
              </a:solidFill>
              <a:latin typeface="Comic Sans MS" pitchFamily="66" charset="0"/>
              <a:cs typeface="Aharoni" pitchFamily="2" charset="-79"/>
            </a:endParaRPr>
          </a:p>
        </p:txBody>
      </p:sp>
      <p:pic>
        <p:nvPicPr>
          <p:cNvPr id="16" name="Picture 4" descr="C:\Users\admin\Desktop\1016350-image00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929198"/>
            <a:ext cx="2162175" cy="1685925"/>
          </a:xfrm>
          <a:prstGeom prst="rect">
            <a:avLst/>
          </a:prstGeom>
          <a:noFill/>
        </p:spPr>
      </p:pic>
      <p:sp>
        <p:nvSpPr>
          <p:cNvPr id="17" name="Содержимое 16"/>
          <p:cNvSpPr>
            <a:spLocks noGrp="1"/>
          </p:cNvSpPr>
          <p:nvPr>
            <p:ph idx="1"/>
          </p:nvPr>
        </p:nvSpPr>
        <p:spPr>
          <a:xfrm>
            <a:off x="3000364" y="642918"/>
            <a:ext cx="3071834" cy="642942"/>
          </a:xfrm>
        </p:spPr>
        <p:txBody>
          <a:bodyPr>
            <a:noAutofit/>
          </a:bodyPr>
          <a:lstStyle/>
          <a:p>
            <a:r>
              <a:rPr lang="ru-RU" altLang="ru-RU" sz="2000" b="1" dirty="0" smtClean="0">
                <a:solidFill>
                  <a:srgbClr val="C00000"/>
                </a:solidFill>
                <a:latin typeface="Comic Sans MS" pitchFamily="66" charset="0"/>
              </a:rPr>
              <a:t>1 ЭТАП – подготовительный:</a:t>
            </a:r>
            <a:endParaRPr lang="ru-RU" sz="20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C:\Users\admin\Desktop\141937-nlosh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984" y="14238"/>
            <a:ext cx="9125016" cy="684376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071802" y="285728"/>
            <a:ext cx="42862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2400" b="1" dirty="0" smtClean="0">
                <a:solidFill>
                  <a:srgbClr val="7030A0"/>
                </a:solidFill>
                <a:latin typeface="Comic Sans MS" pitchFamily="66" charset="0"/>
                <a:cs typeface="FreesiaUPC" pitchFamily="34" charset="-34"/>
              </a:rPr>
              <a:t>2 ЭТАП – исследовательский</a:t>
            </a:r>
            <a:endParaRPr lang="ru-RU" sz="2400" b="1" dirty="0">
              <a:solidFill>
                <a:srgbClr val="7030A0"/>
              </a:solidFill>
              <a:latin typeface="Comic Sans MS" pitchFamily="66" charset="0"/>
              <a:cs typeface="FreesiaUPC" pitchFamily="34" charset="-34"/>
            </a:endParaRPr>
          </a:p>
        </p:txBody>
      </p:sp>
      <p:pic>
        <p:nvPicPr>
          <p:cNvPr id="6" name="Рисунок 5" descr="C:\Users\admin\AppData\Local\Microsoft\Windows\Temporary Internet Files\Content.Word\IMG-20180404-WA005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00826" y="642918"/>
            <a:ext cx="2071702" cy="2466980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Рисунок 6" descr="C:\Users\admin\AppData\Local\Microsoft\Windows\Temporary Internet Files\Content.Word\20180409_16290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4286256"/>
            <a:ext cx="3214678" cy="228604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Рисунок 7" descr="C:\Users\admin\AppData\Local\Microsoft\Windows\Temporary Internet Files\Content.Word\IMG-20180404-WA0014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rot="21217161">
            <a:off x="713414" y="1554869"/>
            <a:ext cx="2292046" cy="282417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9" name="Рисунок 8" descr="C:\Users\admin\AppData\Local\Microsoft\Windows\Temporary Internet Files\Content.Word\IMG-20180406-WA0094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1285860"/>
            <a:ext cx="2035494" cy="264318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  <a:reflection blurRad="12700" stA="38000" endPos="28000" dist="5000" dir="5400000" sy="-100000" algn="bl" rotWithShape="0"/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C:\Users\admin\Desktop\ae1e62bb20b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72593" cy="6858000"/>
          </a:xfrm>
          <a:prstGeom prst="rect">
            <a:avLst/>
          </a:prstGeom>
          <a:noFill/>
        </p:spPr>
      </p:pic>
      <p:pic>
        <p:nvPicPr>
          <p:cNvPr id="7" name="Рисунок 6" descr="C:\Users\admin\AppData\Local\Microsoft\Windows\Temporary Internet Files\Content.Word\20180409_16290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14554"/>
            <a:ext cx="2571768" cy="262577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5715008" y="857232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dirty="0" smtClean="0"/>
              <a:t>Посадили мы лучок </a:t>
            </a:r>
          </a:p>
          <a:p>
            <a:pPr>
              <a:buNone/>
            </a:pPr>
            <a:r>
              <a:rPr lang="ru-RU" dirty="0" smtClean="0"/>
              <a:t>Раз пучок, и два пучок. </a:t>
            </a:r>
          </a:p>
          <a:p>
            <a:pPr>
              <a:buNone/>
            </a:pPr>
            <a:r>
              <a:rPr lang="ru-RU" dirty="0" smtClean="0"/>
              <a:t>Вырос он душистый</a:t>
            </a:r>
          </a:p>
          <a:p>
            <a:pPr>
              <a:buNone/>
            </a:pPr>
            <a:r>
              <a:rPr lang="ru-RU" dirty="0" smtClean="0"/>
              <a:t>Зеленый и лучистый</a:t>
            </a:r>
          </a:p>
        </p:txBody>
      </p:sp>
      <p:pic>
        <p:nvPicPr>
          <p:cNvPr id="9" name="Рисунок 8" descr="C:\Users\admin\AppData\Local\Microsoft\Windows\Temporary Internet Files\Content.Word\20180409_163029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857233"/>
            <a:ext cx="4071966" cy="192882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admin\Desktop\20180423_16401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071810"/>
            <a:ext cx="3582992" cy="25438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501222" y="1643050"/>
            <a:ext cx="1143008" cy="1328734"/>
          </a:xfrm>
        </p:spPr>
        <p:txBody>
          <a:bodyPr>
            <a:normAutofit/>
          </a:bodyPr>
          <a:lstStyle/>
          <a:p>
            <a:pPr>
              <a:buNone/>
            </a:pPr>
            <a:endParaRPr lang="ru-RU" dirty="0"/>
          </a:p>
        </p:txBody>
      </p:sp>
      <p:pic>
        <p:nvPicPr>
          <p:cNvPr id="2051" name="Picture 3" descr="C:\Users\admin\Desktop\ae1e62bb20b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09600" y="0"/>
            <a:ext cx="9753600" cy="68961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571868" y="714356"/>
            <a:ext cx="2714644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</a:rPr>
              <a:t>Посадили </a:t>
            </a:r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</a:rPr>
              <a:t>огород, Посмотрите, что растёт! Будем мы ухаживать, Будем поливать, </a:t>
            </a:r>
            <a:endParaRPr lang="ru-RU" sz="2000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</a:rPr>
              <a:t>Будем </a:t>
            </a:r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</a:rPr>
              <a:t>за росточками Дружно </a:t>
            </a:r>
            <a:r>
              <a:rPr lang="ru-RU" sz="2000" b="1" dirty="0" smtClean="0">
                <a:solidFill>
                  <a:srgbClr val="7030A0"/>
                </a:solidFill>
                <a:latin typeface="Segoe Print" pitchFamily="2" charset="0"/>
              </a:rPr>
              <a:t>наблюдать!</a:t>
            </a:r>
            <a:endParaRPr lang="ru-RU" b="1" dirty="0" smtClean="0">
              <a:solidFill>
                <a:srgbClr val="7030A0"/>
              </a:solidFill>
              <a:latin typeface="Segoe Print" pitchFamily="2" charset="0"/>
            </a:endParaRPr>
          </a:p>
          <a:p>
            <a:endParaRPr lang="ru-RU" dirty="0"/>
          </a:p>
        </p:txBody>
      </p:sp>
      <p:pic>
        <p:nvPicPr>
          <p:cNvPr id="2055" name="Picture 7" descr="C:\Users\admin\Desktop\20180409_16253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7686" y="3929066"/>
            <a:ext cx="3071834" cy="2302858"/>
          </a:xfrm>
          <a:prstGeom prst="rect">
            <a:avLst/>
          </a:prstGeom>
          <a:noFill/>
        </p:spPr>
      </p:pic>
      <p:pic>
        <p:nvPicPr>
          <p:cNvPr id="2056" name="Picture 8" descr="C:\Users\admin\Desktop\20180413_1133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876615">
            <a:off x="-701202" y="1081712"/>
            <a:ext cx="3381843" cy="2536610"/>
          </a:xfrm>
          <a:prstGeom prst="rect">
            <a:avLst/>
          </a:prstGeom>
          <a:noFill/>
        </p:spPr>
      </p:pic>
      <p:pic>
        <p:nvPicPr>
          <p:cNvPr id="2057" name="Picture 9" descr="C:\Users\admin\Desktop\20180416_1545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573150">
            <a:off x="1483435" y="3555704"/>
            <a:ext cx="3029447" cy="2406651"/>
          </a:xfrm>
          <a:prstGeom prst="rect">
            <a:avLst/>
          </a:prstGeom>
          <a:noFill/>
        </p:spPr>
      </p:pic>
      <p:pic>
        <p:nvPicPr>
          <p:cNvPr id="2058" name="Picture 10" descr="C:\Users\admin\Desktop\IMG-20180420-WA0022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rot="459670">
            <a:off x="6187266" y="1210113"/>
            <a:ext cx="2276344" cy="29504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356</Words>
  <Application>Microsoft Office PowerPoint</Application>
  <PresentationFormat>Экран (4:3)</PresentationFormat>
  <Paragraphs>43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22</cp:revision>
  <dcterms:created xsi:type="dcterms:W3CDTF">2018-04-25T17:31:11Z</dcterms:created>
  <dcterms:modified xsi:type="dcterms:W3CDTF">2018-04-26T06:15:31Z</dcterms:modified>
</cp:coreProperties>
</file>