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86" r:id="rId9"/>
    <p:sldId id="264" r:id="rId10"/>
    <p:sldId id="265" r:id="rId11"/>
    <p:sldId id="282" r:id="rId12"/>
    <p:sldId id="267" r:id="rId13"/>
    <p:sldId id="276" r:id="rId14"/>
    <p:sldId id="277" r:id="rId15"/>
    <p:sldId id="269" r:id="rId16"/>
    <p:sldId id="271" r:id="rId17"/>
    <p:sldId id="272" r:id="rId18"/>
    <p:sldId id="273" r:id="rId19"/>
    <p:sldId id="275" r:id="rId20"/>
    <p:sldId id="268" r:id="rId21"/>
    <p:sldId id="274" r:id="rId22"/>
    <p:sldId id="278" r:id="rId23"/>
    <p:sldId id="279" r:id="rId24"/>
    <p:sldId id="266" r:id="rId25"/>
    <p:sldId id="280" r:id="rId26"/>
    <p:sldId id="281" r:id="rId27"/>
    <p:sldId id="284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0ACC"/>
    <a:srgbClr val="0000FF"/>
    <a:srgbClr val="66FF33"/>
    <a:srgbClr val="660066"/>
    <a:srgbClr val="3D1EF4"/>
    <a:srgbClr val="AA150A"/>
    <a:srgbClr val="663300"/>
    <a:srgbClr val="006600"/>
    <a:srgbClr val="6600CC"/>
    <a:srgbClr val="08045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59BA6-3E73-4B01-86F0-8C97CE55341B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8B89-07CD-434E-BC07-0169B43687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8B89-07CD-434E-BC07-0169B436875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8B89-07CD-434E-BC07-0169B4368755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7410-5FF8-4120-9496-5D02BD1857B2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7029-7379-4788-BD71-B2C0D2715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7410-5FF8-4120-9496-5D02BD1857B2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7029-7379-4788-BD71-B2C0D2715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7410-5FF8-4120-9496-5D02BD1857B2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7029-7379-4788-BD71-B2C0D2715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7410-5FF8-4120-9496-5D02BD1857B2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7029-7379-4788-BD71-B2C0D2715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7410-5FF8-4120-9496-5D02BD1857B2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7029-7379-4788-BD71-B2C0D2715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7410-5FF8-4120-9496-5D02BD1857B2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7029-7379-4788-BD71-B2C0D2715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7410-5FF8-4120-9496-5D02BD1857B2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7029-7379-4788-BD71-B2C0D2715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7410-5FF8-4120-9496-5D02BD1857B2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7029-7379-4788-BD71-B2C0D2715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7410-5FF8-4120-9496-5D02BD1857B2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7029-7379-4788-BD71-B2C0D2715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7410-5FF8-4120-9496-5D02BD1857B2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C7029-7379-4788-BD71-B2C0D2715F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7410-5FF8-4120-9496-5D02BD1857B2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27C7029-7379-4788-BD71-B2C0D2715F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EC87410-5FF8-4120-9496-5D02BD1857B2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27C7029-7379-4788-BD71-B2C0D2715F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71546"/>
            <a:ext cx="7772400" cy="250033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C00000"/>
                </a:solidFill>
                <a:latin typeface="Arial Black" pitchFamily="34" charset="0"/>
              </a:rPr>
              <a:t>C</a:t>
            </a:r>
            <a:r>
              <a:rPr lang="ru-RU" sz="4400" dirty="0" err="1" smtClean="0">
                <a:solidFill>
                  <a:srgbClr val="C00000"/>
                </a:solidFill>
                <a:latin typeface="Arial Black" pitchFamily="34" charset="0"/>
              </a:rPr>
              <a:t>оздание</a:t>
            </a:r>
            <a:r>
              <a:rPr lang="ru-RU" sz="4400" dirty="0" smtClean="0">
                <a:solidFill>
                  <a:srgbClr val="C00000"/>
                </a:solidFill>
                <a:latin typeface="Arial Black" pitchFamily="34" charset="0"/>
              </a:rPr>
              <a:t>  педагогических условий для развития познавательно</a:t>
            </a:r>
            <a:r>
              <a:rPr lang="en-US" sz="4400" dirty="0" smtClean="0">
                <a:solidFill>
                  <a:srgbClr val="C00000"/>
                </a:solidFill>
                <a:latin typeface="Arial Black" pitchFamily="34" charset="0"/>
              </a:rPr>
              <a:t>-</a:t>
            </a:r>
            <a:r>
              <a:rPr lang="ru-RU" sz="4400" dirty="0" smtClean="0">
                <a:solidFill>
                  <a:srgbClr val="C00000"/>
                </a:solidFill>
                <a:latin typeface="Arial Black" pitchFamily="34" charset="0"/>
              </a:rPr>
              <a:t> исследовательской деятельности детей</a:t>
            </a:r>
            <a:r>
              <a:rPr lang="ru-RU" dirty="0"/>
              <a:t>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4810" y="4357694"/>
            <a:ext cx="4214842" cy="2000264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rgbClr val="08045C"/>
                </a:solidFill>
                <a:latin typeface="Impact" pitchFamily="34" charset="0"/>
                <a:cs typeface="BrowalliaUPC" pitchFamily="34" charset="-34"/>
              </a:rPr>
              <a:t>Подготовила: воспитатель </a:t>
            </a:r>
            <a:r>
              <a:rPr lang="ru-RU" sz="2800" b="1" dirty="0" smtClean="0">
                <a:solidFill>
                  <a:srgbClr val="08045C"/>
                </a:solidFill>
                <a:latin typeface="Impact" pitchFamily="34" charset="0"/>
                <a:cs typeface="BrowalliaUPC" pitchFamily="34" charset="-34"/>
              </a:rPr>
              <a:t>МКДОУ»Д/сад</a:t>
            </a:r>
          </a:p>
          <a:p>
            <a:pPr algn="r"/>
            <a:r>
              <a:rPr lang="ru-RU" sz="2800" b="1" dirty="0" smtClean="0">
                <a:solidFill>
                  <a:srgbClr val="08045C"/>
                </a:solidFill>
                <a:latin typeface="Impact" pitchFamily="34" charset="0"/>
                <a:cs typeface="BrowalliaUPC" pitchFamily="34" charset="-34"/>
              </a:rPr>
              <a:t> </a:t>
            </a:r>
            <a:r>
              <a:rPr lang="ru-RU" sz="2800" b="1" dirty="0" smtClean="0">
                <a:solidFill>
                  <a:srgbClr val="08045C"/>
                </a:solidFill>
                <a:latin typeface="Impact" pitchFamily="34" charset="0"/>
                <a:cs typeface="BrowalliaUPC" pitchFamily="34" charset="-34"/>
              </a:rPr>
              <a:t>им. </a:t>
            </a:r>
            <a:r>
              <a:rPr lang="ru-RU" sz="2800" b="1" dirty="0" err="1" smtClean="0">
                <a:solidFill>
                  <a:srgbClr val="08045C"/>
                </a:solidFill>
                <a:latin typeface="Impact" pitchFamily="34" charset="0"/>
                <a:cs typeface="BrowalliaUPC" pitchFamily="34" charset="-34"/>
              </a:rPr>
              <a:t>Г.Махачева</a:t>
            </a:r>
            <a:r>
              <a:rPr lang="ru-RU" sz="2800" b="1" dirty="0" smtClean="0">
                <a:solidFill>
                  <a:srgbClr val="08045C"/>
                </a:solidFill>
                <a:latin typeface="Impact" pitchFamily="34" charset="0"/>
                <a:cs typeface="BrowalliaUPC" pitchFamily="34" charset="-34"/>
              </a:rPr>
              <a:t>» </a:t>
            </a:r>
            <a:endParaRPr lang="ru-RU" sz="2800" b="1" dirty="0" smtClean="0">
              <a:solidFill>
                <a:srgbClr val="08045C"/>
              </a:solidFill>
              <a:latin typeface="Impact" pitchFamily="34" charset="0"/>
              <a:cs typeface="BrowalliaUPC" pitchFamily="34" charset="-34"/>
            </a:endParaRPr>
          </a:p>
          <a:p>
            <a:pPr algn="r"/>
            <a:r>
              <a:rPr lang="ru-RU" sz="2800" b="1" dirty="0" smtClean="0">
                <a:solidFill>
                  <a:srgbClr val="08045C"/>
                </a:solidFill>
                <a:latin typeface="Impact" pitchFamily="34" charset="0"/>
                <a:cs typeface="BrowalliaUPC" pitchFamily="34" charset="-34"/>
              </a:rPr>
              <a:t>Юнусова </a:t>
            </a:r>
            <a:r>
              <a:rPr lang="ru-RU" sz="2800" b="1" dirty="0" err="1" smtClean="0">
                <a:solidFill>
                  <a:srgbClr val="08045C"/>
                </a:solidFill>
                <a:latin typeface="Impact" pitchFamily="34" charset="0"/>
                <a:cs typeface="BrowalliaUPC" pitchFamily="34" charset="-34"/>
              </a:rPr>
              <a:t>Меседо</a:t>
            </a:r>
            <a:r>
              <a:rPr lang="ru-RU" sz="2800" b="1" dirty="0" smtClean="0">
                <a:solidFill>
                  <a:srgbClr val="08045C"/>
                </a:solidFill>
                <a:latin typeface="Impact" pitchFamily="34" charset="0"/>
                <a:cs typeface="BrowalliaUPC" pitchFamily="34" charset="-34"/>
              </a:rPr>
              <a:t> С</a:t>
            </a:r>
            <a:r>
              <a:rPr lang="ru-RU" dirty="0" smtClean="0">
                <a:latin typeface="Impact" pitchFamily="34" charset="0"/>
              </a:rPr>
              <a:t>.</a:t>
            </a:r>
            <a:endParaRPr lang="ru-RU" dirty="0">
              <a:latin typeface="Impac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5" y="6357958"/>
            <a:ext cx="552120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Казбековский</a:t>
            </a:r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 район с. </a:t>
            </a:r>
            <a:r>
              <a:rPr lang="ru-RU" sz="2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Буртунай</a:t>
            </a:r>
            <a:endParaRPr lang="ru-RU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admin\YandexDisk\Загрузки\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Мини лаборатория:</a:t>
            </a:r>
            <a:b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4686304" cy="4857784"/>
          </a:xfrm>
          <a:scene3d>
            <a:camera prst="perspectiveHeroicExtremeRightFacing"/>
            <a:lightRig rig="threePt" dir="t"/>
          </a:scene3d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• Различные приборы: весы, увеличительные стекла, магниты, микроскопы, лупы;</a:t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• Разнообразные сосуды из различных материалов: стекла, металла, пластмассы;</a:t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• Природные материалы: листья, песок, глина, земля, семена;</a:t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• Гайки, скрепки, винтики, гвоздик, проволока;</a:t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• Медицинские материалы: пипетки, колбы, шприцы, мерные ложечки, вата, бинт;</a:t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• Бросовый материал: пластмасса, кусочки ткани, кожи, меха;</a:t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• Мука, соль, сода, свечи, фонарики;</a:t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• Детские халаты, фартуки;</a:t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• Схемы для проведения опытов;</a:t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• Журнал для фиксирования результатов.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14876" y="889844"/>
            <a:ext cx="2143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•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43504" y="4929198"/>
            <a:ext cx="3357586" cy="1477328"/>
          </a:xfrm>
          <a:prstGeom prst="rect">
            <a:avLst/>
          </a:prstGeom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00FF"/>
                </a:solidFill>
              </a:rPr>
              <a:t>Книги познавательного характера, атласы;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00FF"/>
                </a:solidFill>
              </a:rPr>
              <a:t>  Тематические альбомы;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00FF"/>
                </a:solidFill>
              </a:rPr>
              <a:t>  Коллекции;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00FF"/>
                </a:solidFill>
              </a:rPr>
              <a:t>  Мини-музей 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C:\Users\admin\Desktop\IMG-20181117-WA00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142984"/>
            <a:ext cx="4389120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00FF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bliqueTopRight"/>
            <a:lightRig rig="threePt" dir="t"/>
          </a:scene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C:\Users\admin\Desktop\IMG-20181117-WA00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0"/>
            <a:ext cx="3214710" cy="390144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2051" name="Picture 3" descr="C:\Users\admin\Desktop\IMG-20181117-WA00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285728"/>
            <a:ext cx="3233726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admin\Desktop\IMG-20181117-WA00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3429000"/>
            <a:ext cx="3596640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2053" name="Picture 5" descr="C:\Users\admin\Desktop\IMG-20181117-WA001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3500438"/>
            <a:ext cx="3857652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2056" name="Picture 8" descr="C:\Users\admin\Desktop\IMG-20181117-WA006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88" y="0"/>
            <a:ext cx="2928958" cy="331469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43834" y="4857760"/>
            <a:ext cx="1643074" cy="186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Содержимое 17"/>
          <p:cNvSpPr>
            <a:spLocks noGrp="1"/>
          </p:cNvSpPr>
          <p:nvPr>
            <p:ph idx="1"/>
          </p:nvPr>
        </p:nvSpPr>
        <p:spPr>
          <a:xfrm flipV="1">
            <a:off x="457200" y="6324600"/>
            <a:ext cx="8229600" cy="17623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900115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20170505_11102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85728"/>
            <a:ext cx="3801546" cy="2851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admin\Desktop\20170505_1106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19" y="3286124"/>
            <a:ext cx="4476781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Users\admin\Desktop\20170505_1113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52"/>
            <a:ext cx="4709431" cy="4014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admin\Desktop\IMG-20181117-WA007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4214818"/>
            <a:ext cx="4214810" cy="2500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YandexDisk\Загрузки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7338" y="9525"/>
            <a:ext cx="9720263" cy="6838950"/>
          </a:xfrm>
          <a:prstGeom prst="rect">
            <a:avLst/>
          </a:prstGeom>
          <a:noFill/>
        </p:spPr>
      </p:pic>
      <p:pic>
        <p:nvPicPr>
          <p:cNvPr id="11266" name="Picture 2" descr="C:\Users\admin\Desktop\IMG_20181116_1009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1414"/>
            <a:ext cx="4643438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7" name="Picture 3" descr="C:\Users\admin\Desktop\IMG_20181116_1015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46754">
            <a:off x="285720" y="2786058"/>
            <a:ext cx="5000660" cy="3780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YandexDisk\Загрузки\206-vector-art-wallpaper-flowers-wallpapers-images-1024x6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C:\Users\admin\Desktop\IMG_20181116_103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7431">
            <a:off x="4286248" y="142852"/>
            <a:ext cx="4754880" cy="356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2292" name="Picture 4" descr="C:\Users\admin\Desktop\IMG_20181116_103802_BURST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357586" cy="4500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12290" name="Picture 2" descr="C:\Users\admin\Desktop\IMG_20181116_10205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605223">
            <a:off x="2832239" y="3367975"/>
            <a:ext cx="4495261" cy="3371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YandexDisk\Загрузки\img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704088"/>
            <a:ext cx="4143404" cy="581772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Impact" pitchFamily="34" charset="0"/>
              </a:rPr>
              <a:t>Работа с почвой</a:t>
            </a:r>
            <a:endParaRPr lang="ru-RU" sz="4000" dirty="0">
              <a:solidFill>
                <a:srgbClr val="FF0000"/>
              </a:solidFill>
              <a:latin typeface="Impact" pitchFamily="34" charset="0"/>
            </a:endParaRPr>
          </a:p>
        </p:txBody>
      </p:sp>
      <p:pic>
        <p:nvPicPr>
          <p:cNvPr id="4" name="Picture 5" descr="C:\Users\admin\Desktop\20181116_15493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00438"/>
            <a:ext cx="4241803" cy="3181352"/>
          </a:xfrm>
          <a:prstGeom prst="rect">
            <a:avLst/>
          </a:prstGeom>
          <a:noFill/>
        </p:spPr>
      </p:pic>
      <p:pic>
        <p:nvPicPr>
          <p:cNvPr id="4098" name="Picture 2" descr="C:\Users\admin\Desktop\20181116_1549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0"/>
            <a:ext cx="4357718" cy="3268289"/>
          </a:xfrm>
          <a:prstGeom prst="rect">
            <a:avLst/>
          </a:prstGeom>
          <a:noFill/>
        </p:spPr>
      </p:pic>
      <p:pic>
        <p:nvPicPr>
          <p:cNvPr id="5122" name="Picture 2" descr="C:\Users\admin\Desktop\IMG-20181117-WA007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1857364"/>
            <a:ext cx="4572032" cy="300039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072066" y="5072074"/>
            <a:ext cx="3643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Ну, подруженьки, скорее!</a:t>
            </a:r>
            <a:br>
              <a:rPr lang="ru-RU" dirty="0" smtClean="0"/>
            </a:br>
            <a:r>
              <a:rPr lang="ru-RU" dirty="0" smtClean="0"/>
              <a:t>Солнце красное взошло.</a:t>
            </a:r>
            <a:br>
              <a:rPr lang="ru-RU" dirty="0" smtClean="0"/>
            </a:br>
            <a:r>
              <a:rPr lang="ru-RU" dirty="0" smtClean="0"/>
              <a:t>За работу мы дружнее!</a:t>
            </a:r>
            <a:br>
              <a:rPr lang="ru-RU" dirty="0" smtClean="0"/>
            </a:br>
            <a:r>
              <a:rPr lang="ru-RU" dirty="0" smtClean="0"/>
              <a:t>Пока время не ушло.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YandexDisk\Загрузки\fon_65-1024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C:\Users\admin\Desktop\IMG_20180420_114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3554041" cy="4286256"/>
          </a:xfrm>
          <a:prstGeom prst="rect">
            <a:avLst/>
          </a:prstGeom>
          <a:noFill/>
        </p:spPr>
      </p:pic>
      <p:pic>
        <p:nvPicPr>
          <p:cNvPr id="6" name="Picture 4" descr="C:\Users\admin\Desktop\20170404_081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52160">
            <a:off x="2143241" y="3032112"/>
            <a:ext cx="4143404" cy="3571900"/>
          </a:xfrm>
          <a:prstGeom prst="rect">
            <a:avLst/>
          </a:prstGeom>
          <a:noFill/>
        </p:spPr>
      </p:pic>
      <p:pic>
        <p:nvPicPr>
          <p:cNvPr id="6146" name="Picture 2" descr="C:\Users\admin\Desktop\IMG_20180403_10143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42852"/>
            <a:ext cx="3292078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YandexDisk\Загрузки\fon_65-1024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admin\Desktop\IMG_20180823_0915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658802" cy="364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C:\Users\admin\Desktop\IMG_20180823_0916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42852"/>
            <a:ext cx="3571900" cy="4357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C:\Users\admin\Desktop\IMG_20180823_0918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3046744"/>
            <a:ext cx="2929880" cy="3811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215074" y="4572008"/>
            <a:ext cx="2857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Comic Sans MS" pitchFamily="66" charset="0"/>
              </a:rPr>
              <a:t>Огород наш, огород, </a:t>
            </a:r>
            <a:br>
              <a:rPr lang="ru-RU" b="1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Comic Sans MS" pitchFamily="66" charset="0"/>
              </a:rPr>
              <a:t>Всё на нем всегда растёт, </a:t>
            </a:r>
            <a:br>
              <a:rPr lang="ru-RU" b="1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Comic Sans MS" pitchFamily="66" charset="0"/>
              </a:rPr>
              <a:t>Если руки не ленивы, </a:t>
            </a:r>
            <a:br>
              <a:rPr lang="ru-RU" b="1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Comic Sans MS" pitchFamily="66" charset="0"/>
              </a:rPr>
              <a:t>Если мы трудолюбивы</a:t>
            </a:r>
            <a:r>
              <a:rPr lang="ru-RU" dirty="0" smtClean="0"/>
              <a:t>. 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4000504"/>
            <a:ext cx="30003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Comic Sans MS" pitchFamily="66" charset="0"/>
              </a:rPr>
              <a:t>В огороде красным цветом</a:t>
            </a:r>
            <a:br>
              <a:rPr lang="ru-RU" b="1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Comic Sans MS" pitchFamily="66" charset="0"/>
              </a:rPr>
              <a:t>Помидор налился летом.</a:t>
            </a:r>
            <a:br>
              <a:rPr lang="ru-RU" b="1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Comic Sans MS" pitchFamily="66" charset="0"/>
              </a:rPr>
              <a:t>Здесь огурчик, там лучок.</a:t>
            </a:r>
            <a:br>
              <a:rPr lang="ru-RU" b="1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Comic Sans MS" pitchFamily="66" charset="0"/>
              </a:rPr>
              <a:t>Вот салатика пучок. </a:t>
            </a:r>
            <a:endParaRPr lang="ru-RU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YandexDisk\Загрузки\15057950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51562">
            <a:off x="456835" y="1360471"/>
            <a:ext cx="4686304" cy="141041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</a:rPr>
              <a:t>Собираем семена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pic>
        <p:nvPicPr>
          <p:cNvPr id="8195" name="Picture 3" descr="C:\Users\admin\Desktop\IMG_20180411_083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5826">
            <a:off x="4989093" y="71897"/>
            <a:ext cx="4152819" cy="340650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C:\Users\admin\Desktop\IMG_20181002_09391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310362">
            <a:off x="185953" y="1826503"/>
            <a:ext cx="5852583" cy="438943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dmin\YandexDisk\Загрузки\54443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Users\admin\Desktop\IMG_20180625_1619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42852"/>
            <a:ext cx="3506392" cy="4786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 descr="C:\Users\admin\Desktop\IMG_20180427_0809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785926"/>
            <a:ext cx="5240016" cy="4214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928662" y="500042"/>
            <a:ext cx="41434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60ACC"/>
                </a:solidFill>
                <a:latin typeface="Comic Sans MS" pitchFamily="66" charset="0"/>
              </a:rPr>
              <a:t>Солнце встало из-за леса,</a:t>
            </a:r>
            <a:br>
              <a:rPr lang="ru-RU" sz="2000" b="1" dirty="0" smtClean="0">
                <a:solidFill>
                  <a:srgbClr val="260ACC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260ACC"/>
                </a:solidFill>
                <a:latin typeface="Comic Sans MS" pitchFamily="66" charset="0"/>
              </a:rPr>
              <a:t>В свете утренней зари:</a:t>
            </a:r>
            <a:br>
              <a:rPr lang="ru-RU" sz="2000" b="1" dirty="0" smtClean="0">
                <a:solidFill>
                  <a:srgbClr val="260ACC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260ACC"/>
                </a:solidFill>
                <a:latin typeface="Comic Sans MS" pitchFamily="66" charset="0"/>
              </a:rPr>
              <a:t>Оживает муравейник,</a:t>
            </a:r>
            <a:br>
              <a:rPr lang="ru-RU" sz="2000" b="1" dirty="0" smtClean="0">
                <a:solidFill>
                  <a:srgbClr val="260ACC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260ACC"/>
                </a:solidFill>
                <a:latin typeface="Comic Sans MS" pitchFamily="66" charset="0"/>
              </a:rPr>
              <a:t>Выползают муравьи. </a:t>
            </a:r>
            <a:endParaRPr lang="ru-RU" sz="2000" b="1" dirty="0">
              <a:solidFill>
                <a:srgbClr val="260A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Users\admin\YandexDisk\Загрузки\438084_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admin\Desktop\20170505_111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928802"/>
            <a:ext cx="5572164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28596" y="714356"/>
            <a:ext cx="7500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ru-RU" sz="2400" dirty="0" smtClean="0">
                <a:solidFill>
                  <a:srgbClr val="3D1EF4"/>
                </a:solidFill>
                <a:latin typeface="Arial Black" pitchFamily="34" charset="0"/>
              </a:rPr>
              <a:t>«Расскажи – и я забуду, покажи – и я запомню, дай попробовать – и я пойму»</a:t>
            </a:r>
            <a:endParaRPr lang="ru-RU" sz="2400" dirty="0">
              <a:solidFill>
                <a:srgbClr val="3D1EF4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28690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admin\Desktop\20181116_154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247103">
            <a:off x="4435806" y="2162168"/>
            <a:ext cx="4873920" cy="4330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C:\Users\admin\Desktop\20161005_10204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85794"/>
            <a:ext cx="4857752" cy="35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71472" y="4357694"/>
            <a:ext cx="4143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  <a:t>Давайте, друзья, в любую погоду</a:t>
            </a:r>
          </a:p>
          <a:p>
            <a: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  <a:t>Будем беречь родную ПРИРОДУ!</a:t>
            </a:r>
          </a:p>
          <a:p>
            <a: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  <a:t>И от любви заботливой нашей.</a:t>
            </a:r>
          </a:p>
          <a:p>
            <a: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  <a:t>Станет земля и богаче, и краше!</a:t>
            </a:r>
            <a:endParaRPr lang="ru-RU" b="1" dirty="0">
              <a:solidFill>
                <a:srgbClr val="260A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C:\Users\admin\Desktop\IMG_20181116_0919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4786346" cy="3500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admin\Desktop\20181116_1548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3694" y="2571744"/>
            <a:ext cx="5230306" cy="3922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 rot="20055527">
            <a:off x="950385" y="3749928"/>
            <a:ext cx="32921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AA150A"/>
                </a:solidFill>
                <a:latin typeface="Comic Sans MS" pitchFamily="66" charset="0"/>
              </a:rPr>
              <a:t>Нет у нашей черепашки</a:t>
            </a:r>
            <a:br>
              <a:rPr lang="ru-RU" sz="2000" b="1" dirty="0" smtClean="0">
                <a:solidFill>
                  <a:srgbClr val="AA150A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AA150A"/>
                </a:solidFill>
                <a:latin typeface="Comic Sans MS" pitchFamily="66" charset="0"/>
              </a:rPr>
              <a:t>Ни штанишек, ни рубашки.</a:t>
            </a:r>
            <a:br>
              <a:rPr lang="ru-RU" sz="2000" b="1" dirty="0" smtClean="0">
                <a:solidFill>
                  <a:srgbClr val="AA150A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AA150A"/>
                </a:solidFill>
                <a:latin typeface="Comic Sans MS" pitchFamily="66" charset="0"/>
              </a:rPr>
              <a:t>Все отдельно - не резон,</a:t>
            </a:r>
            <a:br>
              <a:rPr lang="ru-RU" sz="2000" b="1" dirty="0" smtClean="0">
                <a:solidFill>
                  <a:srgbClr val="AA150A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AA150A"/>
                </a:solidFill>
                <a:latin typeface="Comic Sans MS" pitchFamily="66" charset="0"/>
              </a:rPr>
              <a:t>Носит лишь комбинезон.</a:t>
            </a:r>
            <a:endParaRPr lang="ru-RU" sz="2000" b="1" dirty="0">
              <a:solidFill>
                <a:srgbClr val="AA150A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YandexDisk\Загрузки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C:\Users\admin\Desktop\IMG_20181116_105142_BURST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42852"/>
            <a:ext cx="5281079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5" name="Picture 3" descr="C:\Users\admin\Desktop\IMG_20181116_105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428868"/>
            <a:ext cx="5143536" cy="3955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 rot="21175335">
            <a:off x="5650313" y="4049985"/>
            <a:ext cx="31432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Segoe Print" pitchFamily="2" charset="0"/>
              </a:rPr>
              <a:t>Кто ж те ягоды не знает, От простуды помогают. На кустах они висят, И, как маков цвет, горят. Только это не малина. Что за ягода? - Калина.</a:t>
            </a:r>
            <a:endParaRPr lang="ru-RU" sz="2000" b="1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YandexDisk\Загрузки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C:\Users\admin\Desktop\IMG_20181116_1054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0"/>
            <a:ext cx="5143504" cy="4286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3" descr="C:\Users\admin\Desktop\IMG_20181116_105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14620"/>
            <a:ext cx="5072066" cy="4027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428605"/>
            <a:ext cx="52864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  <a:t>Почему лохматый ствол?</a:t>
            </a:r>
            <a:b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  <a:t>Кто волшебный тут прошел?</a:t>
            </a:r>
            <a:b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  <a:t>Может он с другой планеты?</a:t>
            </a:r>
            <a:b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  <a:t>И прислал свои приветы?</a:t>
            </a:r>
            <a:b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  <a:t>Очень выглядит нарядно,</a:t>
            </a:r>
            <a:b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  <a:t>И руке моей приятно.</a:t>
            </a:r>
            <a:b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  <a:t>Я поглажу мох в ответ!</a:t>
            </a:r>
            <a:b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260ACC"/>
                </a:solidFill>
                <a:latin typeface="Comic Sans MS" pitchFamily="66" charset="0"/>
              </a:rPr>
              <a:t>Это мой земной привет!</a:t>
            </a:r>
          </a:p>
          <a:p>
            <a:pPr fontAlgn="base"/>
            <a:r>
              <a:rPr lang="ru-RU" b="1" dirty="0" smtClean="0">
                <a:solidFill>
                  <a:srgbClr val="006600"/>
                </a:solidFill>
                <a:latin typeface="Comic Sans MS" pitchFamily="66" charset="0"/>
              </a:rPr>
              <a:t>*****</a:t>
            </a:r>
            <a:endParaRPr lang="ru-RU" b="1" dirty="0">
              <a:solidFill>
                <a:srgbClr val="0066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YandexDisk\Загрузки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Desktop\20170124_0952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14290"/>
            <a:ext cx="3896796" cy="2922597"/>
          </a:xfrm>
          <a:prstGeom prst="rect">
            <a:avLst/>
          </a:prstGeom>
          <a:noFill/>
        </p:spPr>
      </p:pic>
      <p:pic>
        <p:nvPicPr>
          <p:cNvPr id="1027" name="Picture 3" descr="C:\Users\admin\Desktop\20181116_154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29876" y="484447"/>
            <a:ext cx="3397835" cy="3000396"/>
          </a:xfrm>
          <a:prstGeom prst="rect">
            <a:avLst/>
          </a:prstGeom>
          <a:noFill/>
        </p:spPr>
      </p:pic>
      <p:pic>
        <p:nvPicPr>
          <p:cNvPr id="1028" name="Picture 4" descr="C:\Users\admin\Desktop\20170124_1002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2714620"/>
            <a:ext cx="4143404" cy="4000528"/>
          </a:xfrm>
          <a:prstGeom prst="rect">
            <a:avLst/>
          </a:prstGeom>
          <a:noFill/>
        </p:spPr>
      </p:pic>
      <p:pic>
        <p:nvPicPr>
          <p:cNvPr id="1029" name="Picture 5" descr="C:\Users\admin\Desktop\IMG_20181116_0931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3159760"/>
            <a:ext cx="2773680" cy="3698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YandexDisk\Загрузки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admin\Desktop\IMG_20181116_1106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1417" y="0"/>
            <a:ext cx="5852583" cy="4389437"/>
          </a:xfrm>
          <a:prstGeom prst="rect">
            <a:avLst/>
          </a:prstGeom>
          <a:noFill/>
        </p:spPr>
      </p:pic>
      <p:pic>
        <p:nvPicPr>
          <p:cNvPr id="15363" name="Picture 3" descr="C:\Users\admin\Desktop\IMG_20181116_1105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75397"/>
            <a:ext cx="4643470" cy="3482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463"/>
            <a:ext cx="9288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admin\Desktop\IMG_20181116_1117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20" y="142853"/>
            <a:ext cx="4286280" cy="3214710"/>
          </a:xfrm>
          <a:prstGeom prst="rect">
            <a:avLst/>
          </a:prstGeom>
          <a:noFill/>
        </p:spPr>
      </p:pic>
      <p:pic>
        <p:nvPicPr>
          <p:cNvPr id="16387" name="Picture 3" descr="C:\Users\admin\Desktop\IMG_20181116_111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3291840"/>
            <a:ext cx="4754880" cy="3566160"/>
          </a:xfrm>
          <a:prstGeom prst="rect">
            <a:avLst/>
          </a:prstGeom>
          <a:noFill/>
        </p:spPr>
      </p:pic>
      <p:pic>
        <p:nvPicPr>
          <p:cNvPr id="16389" name="Picture 5" descr="C:\Users\admin\Desktop\IMG_20181116_1117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285728"/>
            <a:ext cx="3698240" cy="27736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000760" y="3429001"/>
            <a:ext cx="31432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  <a:t>Это всё – эксперименты –</a:t>
            </a:r>
            <a:b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  <a:t>Интересные моменты!</a:t>
            </a:r>
            <a:b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  <a:t>Всё, всё, всё хотим узнать!</a:t>
            </a:r>
            <a:b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  <a:t>Нужно всё зарисовать!</a:t>
            </a:r>
            <a:b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  <a:t>Как наш опыт получился,</a:t>
            </a:r>
            <a:b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  <a:t>Сколько времени он длился?</a:t>
            </a:r>
            <a:b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  <a:t>Удивляемся всему:</a:t>
            </a:r>
            <a:b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  <a:t>Как? Зачем? И почему?</a:t>
            </a:r>
            <a:endParaRPr lang="ru-RU" b="1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YandexDisk\Загрузки\depositphotos_19943665-stock-illustration-test-tubes-in-scien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78595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Старшие дошкольники – прирожденные исследователи, тому подтверждение – их любознательность, постоянное стремление к эксперименту, желание самостоятельно находить решение в проблемных ситуациях. Задача педагога – не пресекать эту деятельность, а наоборот,  активно помогать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16"/>
            <a:ext cx="6900882" cy="4286280"/>
          </a:xfrm>
          <a:scene3d>
            <a:camera prst="perspectiveContrastingRightFacing"/>
            <a:lightRig rig="threePt" dir="t"/>
          </a:scene3d>
        </p:spPr>
        <p:txBody>
          <a:bodyPr>
            <a:normAutofit fontScale="92500"/>
          </a:bodyPr>
          <a:lstStyle/>
          <a:p>
            <a:pPr lvl="0"/>
            <a:r>
              <a:rPr lang="ru-RU" sz="2400" b="1" dirty="0" smtClean="0">
                <a:solidFill>
                  <a:srgbClr val="660066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Экспериментирование – деятельность, которая позволяет ребенку моделировать в своем сознании картину мира, основанную на собственных наблюдениях, ответах, установлении взаимозависимостей, закономерностей и т.д. При этом преобразования, которые он производит с предметами, носят творческий характер – вызывают интерес к исследованию, развивают мыслительные операции, стимулируют познавательную активность, любознательность. </a:t>
            </a:r>
            <a:endParaRPr lang="ru-RU" sz="2400" b="1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rgbClr val="660066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3143248"/>
            <a:ext cx="3206774" cy="35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29185" y="1928802"/>
            <a:ext cx="748615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  <a:cs typeface="Aparajita" pitchFamily="34" charset="0"/>
              </a:rPr>
              <a:t>Спасибо за внимание!</a:t>
            </a:r>
            <a:endParaRPr lang="ru-RU" sz="5400" b="1" cap="all" dirty="0">
              <a:ln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 Black" pitchFamily="34" charset="0"/>
              <a:cs typeface="Aparajita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admin\YandexDisk\Загрузки\14922912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38100"/>
            <a:ext cx="9715568" cy="68961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3571900"/>
          </a:xfrm>
        </p:spPr>
        <p:txBody>
          <a:bodyPr>
            <a:normAutofit fontScale="92500"/>
          </a:bodyPr>
          <a:lstStyle/>
          <a:p>
            <a:pPr algn="ctr"/>
            <a:r>
              <a:rPr lang="ru-RU" b="1" spc="150" dirty="0" smtClean="0">
                <a:ln w="11430"/>
                <a:solidFill>
                  <a:srgbClr val="3D1EF4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Дети дошкольного возраста по природе своей – пытливые исследователи окружающего мира. В старшем дошкольном возрасте у них развиваются потребности познания этого мира, которые находят отражение в форме поисковой, исследовательской деятельности, направленные на “открытие нового”, которая развивает продуктивные формы мышления..</a:t>
            </a:r>
          </a:p>
          <a:p>
            <a:pPr algn="ctr"/>
            <a:endParaRPr lang="ru-RU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9" name="Picture 2" descr="C:\Users\admin\Desktop\IMG_20181116_102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143248"/>
            <a:ext cx="5209641" cy="3571899"/>
          </a:xfrm>
          <a:prstGeom prst="round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7938"/>
            <a:ext cx="9139237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500034" y="1214422"/>
            <a:ext cx="8286808" cy="92869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Задачи познавательно-исследовательской деятельности: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 fontAlgn="base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AA150A"/>
                </a:solidFill>
                <a:cs typeface="Aharoni" pitchFamily="2" charset="-79"/>
              </a:rPr>
              <a:t>Создать  условия для формирования у дошкольников познавательной активности;</a:t>
            </a:r>
          </a:p>
          <a:p>
            <a:pPr algn="ctr" fontAlgn="base">
              <a:buFont typeface="Wingdings" pitchFamily="2" charset="2"/>
              <a:buChar char="ü"/>
            </a:pPr>
            <a:endParaRPr lang="ru-RU" b="1" dirty="0" smtClean="0">
              <a:solidFill>
                <a:srgbClr val="AA150A"/>
              </a:solidFill>
              <a:cs typeface="Aharoni" pitchFamily="2" charset="-79"/>
            </a:endParaRPr>
          </a:p>
          <a:p>
            <a:pPr algn="ctr" fontAlgn="base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AA150A"/>
                </a:solidFill>
                <a:cs typeface="Aharoni" pitchFamily="2" charset="-79"/>
              </a:rPr>
              <a:t>Развивать наблюдательность, умение сравнивать, анализировать, обобщать;</a:t>
            </a:r>
          </a:p>
          <a:p>
            <a:pPr algn="ctr" fontAlgn="base"/>
            <a:r>
              <a:rPr lang="ru-RU" b="1" dirty="0" smtClean="0">
                <a:solidFill>
                  <a:srgbClr val="AA150A"/>
                </a:solidFill>
                <a:cs typeface="Aharoni" pitchFamily="2" charset="-79"/>
              </a:rPr>
              <a:t> </a:t>
            </a:r>
          </a:p>
          <a:p>
            <a:pPr algn="ctr" fontAlgn="base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AA150A"/>
                </a:solidFill>
                <a:cs typeface="Aharoni" pitchFamily="2" charset="-79"/>
              </a:rPr>
              <a:t>Развивать познавательный интерес детей а процессе экспериментирования, умение делать выводы;</a:t>
            </a:r>
          </a:p>
          <a:p>
            <a:pPr algn="ctr" fontAlgn="base">
              <a:buFont typeface="Wingdings" pitchFamily="2" charset="2"/>
              <a:buChar char="ü"/>
            </a:pPr>
            <a:endParaRPr lang="ru-RU" b="1" dirty="0" smtClean="0">
              <a:solidFill>
                <a:srgbClr val="AA150A"/>
              </a:solidFill>
              <a:cs typeface="Aharoni" pitchFamily="2" charset="-79"/>
            </a:endParaRPr>
          </a:p>
          <a:p>
            <a:pPr algn="ctr" fontAlgn="base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AA150A"/>
                </a:solidFill>
                <a:cs typeface="Aharoni" pitchFamily="2" charset="-79"/>
              </a:rPr>
              <a:t>Развивать познавательную инициативу дошкольников, самостоятельную исследовательскую деятельность за счет партнерства со взрослыми;</a:t>
            </a:r>
          </a:p>
          <a:p>
            <a:pPr algn="ctr" fontAlgn="base">
              <a:buFont typeface="Wingdings" pitchFamily="2" charset="2"/>
              <a:buChar char="ü"/>
            </a:pPr>
            <a:endParaRPr lang="ru-RU" b="1" dirty="0" smtClean="0">
              <a:solidFill>
                <a:srgbClr val="AA150A"/>
              </a:solidFill>
              <a:cs typeface="Aharoni" pitchFamily="2" charset="-79"/>
            </a:endParaRPr>
          </a:p>
          <a:p>
            <a:pPr algn="ctr" fontAlgn="base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AA150A"/>
                </a:solidFill>
                <a:cs typeface="Aharoni" pitchFamily="2" charset="-79"/>
              </a:rPr>
              <a:t>Расширять кругозор ребенка, выводя его за пределы непосредственного практического опыта в более широкую пространственную и временную перспективу.</a:t>
            </a:r>
          </a:p>
          <a:p>
            <a:pPr fontAlgn="base"/>
            <a:endParaRPr lang="ru-RU" dirty="0" smtClean="0"/>
          </a:p>
          <a:p>
            <a:pPr algn="ctr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329642" cy="1571636"/>
          </a:xfrm>
        </p:spPr>
        <p:txBody>
          <a:bodyPr>
            <a:noAutofit/>
          </a:bodyPr>
          <a:lstStyle/>
          <a:p>
            <a:pPr marL="342900" indent="-342900" algn="ctr" fontAlgn="base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Impact" pitchFamily="34" charset="0"/>
                <a:ea typeface="Times New Roman" pitchFamily="18" charset="0"/>
                <a:cs typeface="Times New Roman" pitchFamily="18" charset="0"/>
              </a:rPr>
              <a:t>Опытно-экспериментальная деятельность : 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Impact" pitchFamily="34" charset="0"/>
              </a:rPr>
              <a:t/>
            </a:r>
            <a:b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Impact" pitchFamily="34" charset="0"/>
              </a:rPr>
            </a:br>
            <a:endParaRPr lang="ru-RU" sz="3600" dirty="0">
              <a:solidFill>
                <a:srgbClr val="C00000"/>
              </a:solidFill>
              <a:latin typeface="Impact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lvl="0" indent="53975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2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400" dirty="0" smtClean="0">
                <a:solidFill>
                  <a:srgbClr val="260ACC"/>
                </a:solidFill>
                <a:latin typeface="Impact" pitchFamily="34" charset="0"/>
                <a:cs typeface="BrowalliaUPC" pitchFamily="34" charset="-34"/>
              </a:rPr>
              <a:t>живая природа – характерные особенности сезонов, многообразие живых организмов, приспособление к окружающей среде, характерные особенности природно-климатических зон, взаимосвязь живой и неживой природы.</a:t>
            </a:r>
          </a:p>
          <a:p>
            <a:pPr lvl="0" algn="ctr"/>
            <a:endParaRPr lang="ru-RU" sz="3400" dirty="0" smtClean="0">
              <a:solidFill>
                <a:srgbClr val="260ACC"/>
              </a:solidFill>
              <a:latin typeface="Impact" pitchFamily="34" charset="0"/>
              <a:cs typeface="BrowalliaUPC" pitchFamily="34" charset="-34"/>
            </a:endParaRPr>
          </a:p>
          <a:p>
            <a:pPr lvl="0" algn="ctr"/>
            <a:r>
              <a:rPr lang="ru-RU" sz="3400" dirty="0" smtClean="0">
                <a:solidFill>
                  <a:srgbClr val="260ACC"/>
                </a:solidFill>
                <a:latin typeface="Impact" pitchFamily="34" charset="0"/>
                <a:cs typeface="BrowalliaUPC" pitchFamily="34" charset="-34"/>
              </a:rPr>
              <a:t>неживая природа – почва, песок, глина, камни, воздух, вода. Три  агрегатных состояния  вещества (газообразное, жидкое, твердое);  небесные тела.</a:t>
            </a:r>
          </a:p>
          <a:p>
            <a:pPr lvl="0" algn="ctr"/>
            <a:endParaRPr lang="ru-RU" sz="3400" dirty="0" smtClean="0">
              <a:solidFill>
                <a:srgbClr val="260ACC"/>
              </a:solidFill>
              <a:latin typeface="Impact" pitchFamily="34" charset="0"/>
              <a:cs typeface="BrowalliaUPC" pitchFamily="34" charset="-34"/>
            </a:endParaRPr>
          </a:p>
          <a:p>
            <a:pPr lvl="0" algn="ctr"/>
            <a:r>
              <a:rPr lang="ru-RU" sz="3400" dirty="0" smtClean="0">
                <a:solidFill>
                  <a:srgbClr val="260ACC"/>
                </a:solidFill>
                <a:latin typeface="Impact" pitchFamily="34" charset="0"/>
                <a:cs typeface="BrowalliaUPC" pitchFamily="34" charset="-34"/>
              </a:rPr>
              <a:t>физические явления – магнетизм, звук, вес, электричество, тепловые явления, движение, инерция, давление, свет, цвет и др.</a:t>
            </a:r>
          </a:p>
          <a:p>
            <a:pPr lvl="0" algn="ctr"/>
            <a:endParaRPr lang="ru-RU" sz="3400" dirty="0" smtClean="0">
              <a:solidFill>
                <a:srgbClr val="260ACC"/>
              </a:solidFill>
              <a:latin typeface="Impact" pitchFamily="34" charset="0"/>
              <a:cs typeface="BrowalliaUPC" pitchFamily="34" charset="-34"/>
            </a:endParaRPr>
          </a:p>
          <a:p>
            <a:pPr lvl="0" algn="ctr"/>
            <a:r>
              <a:rPr lang="ru-RU" sz="3400" dirty="0" smtClean="0">
                <a:solidFill>
                  <a:srgbClr val="260ACC"/>
                </a:solidFill>
                <a:latin typeface="Impact" pitchFamily="34" charset="0"/>
                <a:cs typeface="BrowalliaUPC" pitchFamily="34" charset="-34"/>
              </a:rPr>
              <a:t>рукотворный мир – предмет как таковой, материалы и их свойства, преобразование предметов.</a:t>
            </a:r>
            <a:endParaRPr lang="ru-RU" sz="4000" dirty="0" smtClean="0">
              <a:solidFill>
                <a:srgbClr val="260ACC"/>
              </a:solidFill>
              <a:latin typeface="Impact" pitchFamily="34" charset="0"/>
              <a:cs typeface="BrowalliaUPC" pitchFamily="34" charset="-34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7786742" cy="135732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FF0000"/>
                </a:solidFill>
                <a:latin typeface="Impact" pitchFamily="34" charset="0"/>
                <a:cs typeface="Aharoni" pitchFamily="2" charset="-79"/>
              </a:rPr>
              <a:t>Этапы развития познавательно-исследовательской деятельности</a:t>
            </a:r>
            <a:br>
              <a:rPr lang="ru-RU" sz="3600" dirty="0" smtClean="0">
                <a:solidFill>
                  <a:srgbClr val="FF0000"/>
                </a:solidFill>
                <a:latin typeface="Impact" pitchFamily="34" charset="0"/>
                <a:cs typeface="Aharoni" pitchFamily="2" charset="-79"/>
              </a:rPr>
            </a:br>
            <a:endParaRPr lang="ru-RU" sz="3600" dirty="0">
              <a:solidFill>
                <a:srgbClr val="FF0000"/>
              </a:solidFill>
              <a:latin typeface="Impact" pitchFamily="34" charset="0"/>
              <a:cs typeface="Aharoni" pitchFamily="2" charset="-79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1500175"/>
            <a:ext cx="757242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Развитие познавательной инициативы ребенка (любознательности);</a:t>
            </a:r>
          </a:p>
          <a:p>
            <a:pPr marL="342900" indent="-342900">
              <a:buAutoNum type="arabicPeriod"/>
            </a:pPr>
            <a:endParaRPr lang="ru-RU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marL="342900" indent="-342900"/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2. Освоение ребенком основополагающих культурных форм упорядочения опыта: причинно – следственных, родовидовых (классификационных), пространственных и временных отношений;</a:t>
            </a:r>
          </a:p>
          <a:p>
            <a:pPr marL="342900" indent="-342900"/>
            <a:endParaRPr lang="ru-RU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marL="342900" indent="-342900"/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3. Перевод ребенка от систематизации опыта на уровне практического действия к уровню символического действия (систематизация. Символизация связей и отношений между предметами явлениями окружающего мира);</a:t>
            </a:r>
          </a:p>
          <a:p>
            <a:pPr marL="342900" indent="-342900"/>
            <a:endParaRPr lang="ru-RU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marL="342900" indent="-342900"/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4. Развития восприятия, мышления, речи.</a:t>
            </a:r>
          </a:p>
          <a:p>
            <a:pPr marL="342900" indent="-342900"/>
            <a:endParaRPr lang="ru-RU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marL="342900" indent="-342900"/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5. Расширение кругозора детей.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YandexDisk\Загрузки\word-image-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939094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FF0000"/>
                </a:solidFill>
                <a:latin typeface="Arial Black" pitchFamily="34" charset="0"/>
              </a:rPr>
              <a:t>Формы работы при организации </a:t>
            </a:r>
            <a:r>
              <a:rPr lang="ru-RU" sz="3100" b="1" dirty="0" smtClean="0">
                <a:solidFill>
                  <a:srgbClr val="FF0000"/>
                </a:solidFill>
                <a:latin typeface="Arial Black" pitchFamily="34" charset="0"/>
              </a:rPr>
              <a:t>познавательно-исследовательской деятельности в ДОУ</a:t>
            </a:r>
            <a:r>
              <a:rPr lang="ru-RU" sz="3100" dirty="0" smtClean="0">
                <a:solidFill>
                  <a:srgbClr val="FF0000"/>
                </a:solidFill>
                <a:latin typeface="Arial Black" pitchFamily="34" charset="0"/>
              </a:rPr>
              <a:t>: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600" b="1" dirty="0" smtClean="0">
                <a:ea typeface="Cambria Math" pitchFamily="18" charset="0"/>
              </a:rPr>
              <a:t>* непрерывная образовательная деятельность;</a:t>
            </a:r>
          </a:p>
          <a:p>
            <a:r>
              <a:rPr lang="ru-RU" sz="1600" b="1" dirty="0" smtClean="0">
                <a:ea typeface="Cambria Math" pitchFamily="18" charset="0"/>
              </a:rPr>
              <a:t>* беседы познавательного, эвристического характера;</a:t>
            </a:r>
          </a:p>
          <a:p>
            <a:r>
              <a:rPr lang="ru-RU" sz="1600" b="1" dirty="0" smtClean="0">
                <a:ea typeface="Cambria Math" pitchFamily="18" charset="0"/>
              </a:rPr>
              <a:t>* опыты, эксперименты;</a:t>
            </a:r>
          </a:p>
          <a:p>
            <a:r>
              <a:rPr lang="ru-RU" sz="1600" b="1" dirty="0" smtClean="0">
                <a:ea typeface="Cambria Math" pitchFamily="18" charset="0"/>
              </a:rPr>
              <a:t>* просмотр фильмов, слайдов, презентаций;</a:t>
            </a:r>
          </a:p>
          <a:p>
            <a:r>
              <a:rPr lang="ru-RU" sz="1600" b="1" dirty="0" smtClean="0">
                <a:ea typeface="Cambria Math" pitchFamily="18" charset="0"/>
              </a:rPr>
              <a:t>* игры </a:t>
            </a:r>
            <a:r>
              <a:rPr lang="ru-RU" sz="1600" b="1" i="1" dirty="0" smtClean="0">
                <a:ea typeface="Cambria Math" pitchFamily="18" charset="0"/>
              </a:rPr>
              <a:t>(сюжетно-ролевые, развивающие)</a:t>
            </a:r>
            <a:r>
              <a:rPr lang="ru-RU" sz="1600" b="1" dirty="0" smtClean="0">
                <a:ea typeface="Cambria Math" pitchFamily="18" charset="0"/>
              </a:rPr>
              <a:t>;</a:t>
            </a:r>
          </a:p>
          <a:p>
            <a:r>
              <a:rPr lang="ru-RU" sz="1600" b="1" dirty="0" smtClean="0">
                <a:ea typeface="Cambria Math" pitchFamily="18" charset="0"/>
              </a:rPr>
              <a:t>* чтение книг, энциклопедий, рассматривание картин и иллюстраций;</a:t>
            </a:r>
          </a:p>
          <a:p>
            <a:r>
              <a:rPr lang="ru-RU" sz="1600" b="1" dirty="0" smtClean="0">
                <a:ea typeface="Cambria Math" pitchFamily="18" charset="0"/>
              </a:rPr>
              <a:t>* наблюдение за явлениями природы и живыми объектами;</a:t>
            </a:r>
          </a:p>
          <a:p>
            <a:r>
              <a:rPr lang="ru-RU" sz="1600" b="1" dirty="0" smtClean="0">
                <a:ea typeface="Cambria Math" pitchFamily="18" charset="0"/>
              </a:rPr>
              <a:t>* экскурсии и целевые прогулки;</a:t>
            </a:r>
          </a:p>
          <a:p>
            <a:r>
              <a:rPr lang="ru-RU" sz="1600" b="1" dirty="0" smtClean="0">
                <a:ea typeface="Cambria Math" pitchFamily="18" charset="0"/>
              </a:rPr>
              <a:t>* труд в природе;</a:t>
            </a:r>
          </a:p>
          <a:p>
            <a:r>
              <a:rPr lang="ru-RU" sz="1600" b="1" dirty="0" smtClean="0">
                <a:ea typeface="Cambria Math" pitchFamily="18" charset="0"/>
              </a:rPr>
              <a:t>* тематические дни и недели;</a:t>
            </a:r>
          </a:p>
          <a:p>
            <a:r>
              <a:rPr lang="ru-RU" sz="1600" b="1" dirty="0" smtClean="0">
                <a:ea typeface="Cambria Math" pitchFamily="18" charset="0"/>
              </a:rPr>
              <a:t>* конкурсы, выставки, мини-музеи, коллекции;</a:t>
            </a:r>
          </a:p>
          <a:p>
            <a:r>
              <a:rPr lang="ru-RU" sz="1600" b="1" dirty="0" smtClean="0">
                <a:ea typeface="Cambria Math" pitchFamily="18" charset="0"/>
              </a:rPr>
              <a:t>* праздники, развлечения, вечера досуга, театрализованная деятельность;</a:t>
            </a:r>
          </a:p>
          <a:p>
            <a:r>
              <a:rPr lang="ru-RU" sz="1600" b="1" dirty="0" smtClean="0">
                <a:ea typeface="Cambria Math" pitchFamily="18" charset="0"/>
              </a:rPr>
              <a:t>* художественная и конструктивная деятельность;</a:t>
            </a:r>
          </a:p>
          <a:p>
            <a:r>
              <a:rPr lang="ru-RU" sz="1600" b="1" u="sng" dirty="0" smtClean="0">
                <a:ea typeface="Cambria Math" pitchFamily="18" charset="0"/>
              </a:rPr>
              <a:t>* речевое творчество</a:t>
            </a:r>
            <a:r>
              <a:rPr lang="ru-RU" sz="1600" b="1" dirty="0" smtClean="0">
                <a:ea typeface="Cambria Math" pitchFamily="18" charset="0"/>
              </a:rPr>
              <a:t>: сочинение сказок, загадок, разгадывание кроссвордов.</a:t>
            </a:r>
          </a:p>
          <a:p>
            <a:endParaRPr lang="ru-RU" sz="1600" b="1" dirty="0">
              <a:ea typeface="Cambria Math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377</TotalTime>
  <Words>522</Words>
  <Application>Microsoft Office PowerPoint</Application>
  <PresentationFormat>Экран (4:3)</PresentationFormat>
  <Paragraphs>79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Cоздание  педагогических условий для развития познавательно- исследовательской деятельности детей.</vt:lpstr>
      <vt:lpstr>Слайд 2</vt:lpstr>
      <vt:lpstr>Слайд 3</vt:lpstr>
      <vt:lpstr>Задачи познавательно-исследовательской деятельности: </vt:lpstr>
      <vt:lpstr>Опытно-экспериментальная деятельность :  </vt:lpstr>
      <vt:lpstr>Слайд 6</vt:lpstr>
      <vt:lpstr>Слайд 7</vt:lpstr>
      <vt:lpstr>       Этапы развития познавательно-исследовательской деятельности </vt:lpstr>
      <vt:lpstr>Формы работы при организации познавательно-исследовательской деятельности в ДОУ: </vt:lpstr>
      <vt:lpstr>Мини лаборатория: </vt:lpstr>
      <vt:lpstr>Слайд 11</vt:lpstr>
      <vt:lpstr>Слайд 12</vt:lpstr>
      <vt:lpstr>Слайд 13</vt:lpstr>
      <vt:lpstr>Слайд 14</vt:lpstr>
      <vt:lpstr>Работа с почвой</vt:lpstr>
      <vt:lpstr>Слайд 16</vt:lpstr>
      <vt:lpstr>Слайд 17</vt:lpstr>
      <vt:lpstr>Собираем семена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Старшие дошкольники – прирожденные исследователи, тому подтверждение – их любознательность, постоянное стремление к эксперименту, желание самостоятельно находить решение в проблемных ситуациях. Задача педагога – не пресекать эту деятельность, а наоборот,  активно помогать </vt:lpstr>
      <vt:lpstr>Слайд 28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Cоздание  педагогических условий для развития познавательно- исследовательской деятельности детей.</dc:title>
  <dc:creator>admin</dc:creator>
  <cp:lastModifiedBy>admin</cp:lastModifiedBy>
  <cp:revision>41</cp:revision>
  <dcterms:created xsi:type="dcterms:W3CDTF">2018-11-16T10:33:45Z</dcterms:created>
  <dcterms:modified xsi:type="dcterms:W3CDTF">2018-11-27T07:27:13Z</dcterms:modified>
</cp:coreProperties>
</file>