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65" r:id="rId3"/>
    <p:sldId id="266" r:id="rId4"/>
    <p:sldId id="267" r:id="rId5"/>
    <p:sldId id="269" r:id="rId6"/>
    <p:sldId id="272" r:id="rId7"/>
    <p:sldId id="271" r:id="rId8"/>
    <p:sldId id="264" r:id="rId9"/>
    <p:sldId id="257" r:id="rId10"/>
    <p:sldId id="273" r:id="rId11"/>
    <p:sldId id="258" r:id="rId12"/>
    <p:sldId id="260" r:id="rId13"/>
    <p:sldId id="261" r:id="rId14"/>
    <p:sldId id="274" r:id="rId15"/>
    <p:sldId id="275" r:id="rId16"/>
    <p:sldId id="262" r:id="rId17"/>
    <p:sldId id="277" r:id="rId18"/>
    <p:sldId id="278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99"/>
    <a:srgbClr val="663300"/>
    <a:srgbClr val="993300"/>
    <a:srgbClr val="003300"/>
    <a:srgbClr val="660066"/>
    <a:srgbClr val="60205B"/>
    <a:srgbClr val="CC00CC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22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FD52F-085A-48D3-B64E-AF7A94CC2E0F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CAD89-769A-4656-8A6C-D92347F4D2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FD52F-085A-48D3-B64E-AF7A94CC2E0F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CAD89-769A-4656-8A6C-D92347F4D2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FD52F-085A-48D3-B64E-AF7A94CC2E0F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CAD89-769A-4656-8A6C-D92347F4D2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FD52F-085A-48D3-B64E-AF7A94CC2E0F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CAD89-769A-4656-8A6C-D92347F4D2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FD52F-085A-48D3-B64E-AF7A94CC2E0F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CAD89-769A-4656-8A6C-D92347F4D2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FD52F-085A-48D3-B64E-AF7A94CC2E0F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CAD89-769A-4656-8A6C-D92347F4D2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FD52F-085A-48D3-B64E-AF7A94CC2E0F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CAD89-769A-4656-8A6C-D92347F4D2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FD52F-085A-48D3-B64E-AF7A94CC2E0F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CAD89-769A-4656-8A6C-D92347F4D2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FD52F-085A-48D3-B64E-AF7A94CC2E0F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CAD89-769A-4656-8A6C-D92347F4D2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FD52F-085A-48D3-B64E-AF7A94CC2E0F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CAD89-769A-4656-8A6C-D92347F4D2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FD52F-085A-48D3-B64E-AF7A94CC2E0F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CCCAD89-769A-4656-8A6C-D92347F4D2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2CFD52F-085A-48D3-B64E-AF7A94CC2E0F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CCCAD89-769A-4656-8A6C-D92347F4D29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438"/>
            <a:ext cx="9144000" cy="692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1071546"/>
            <a:ext cx="6715172" cy="3357586"/>
          </a:xfrm>
          <a:noFill/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Организация развивающей предметно-пространственной среды для развития детей раннего возраста в соответствии требованиям ФГОС и Сан </a:t>
            </a:r>
            <a:r>
              <a:rPr lang="ru-RU" sz="3200" dirty="0" err="1" smtClean="0">
                <a:solidFill>
                  <a:srgbClr val="FF0000"/>
                </a:solidFill>
                <a:latin typeface="Arial Black" pitchFamily="34" charset="0"/>
              </a:rPr>
              <a:t>Пин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643042" y="4429132"/>
            <a:ext cx="6072230" cy="192882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Monotype Corsiva" pitchFamily="66" charset="0"/>
              </a:rPr>
              <a:t>Подготовила: воспитатель МКДОУ»Д/сад </a:t>
            </a:r>
            <a:r>
              <a:rPr lang="ru-RU" sz="2800" b="1" dirty="0" err="1" smtClean="0">
                <a:solidFill>
                  <a:srgbClr val="0000FF"/>
                </a:solidFill>
                <a:latin typeface="Monotype Corsiva" pitchFamily="66" charset="0"/>
              </a:rPr>
              <a:t>им.Г.Махачева</a:t>
            </a:r>
            <a:r>
              <a:rPr lang="ru-RU" sz="2800" b="1" dirty="0" smtClean="0">
                <a:solidFill>
                  <a:srgbClr val="0000FF"/>
                </a:solidFill>
                <a:latin typeface="Monotype Corsiva" pitchFamily="66" charset="0"/>
              </a:rPr>
              <a:t>» Гамзатова </a:t>
            </a:r>
            <a:r>
              <a:rPr lang="ru-RU" sz="2800" b="1" dirty="0" err="1" smtClean="0">
                <a:solidFill>
                  <a:srgbClr val="0000FF"/>
                </a:solidFill>
                <a:latin typeface="Monotype Corsiva" pitchFamily="66" charset="0"/>
              </a:rPr>
              <a:t>Анисат</a:t>
            </a:r>
            <a:r>
              <a:rPr lang="ru-RU" sz="2800" b="1" dirty="0" smtClean="0">
                <a:solidFill>
                  <a:srgbClr val="0000FF"/>
                </a:solidFill>
                <a:latin typeface="Monotype Corsiva" pitchFamily="66" charset="0"/>
              </a:rPr>
              <a:t> Б. </a:t>
            </a:r>
          </a:p>
          <a:p>
            <a:r>
              <a:rPr lang="ru-RU" sz="2800" b="1" dirty="0" smtClean="0">
                <a:solidFill>
                  <a:srgbClr val="0000FF"/>
                </a:solidFill>
                <a:latin typeface="Monotype Corsiva" pitchFamily="66" charset="0"/>
              </a:rPr>
              <a:t>2018год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28729" y="5857892"/>
            <a:ext cx="61436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solidFill>
                  <a:srgbClr val="0000FF"/>
                </a:solidFill>
                <a:latin typeface="Monotype Corsiva" pitchFamily="66" charset="0"/>
              </a:rPr>
              <a:t>Казбековский</a:t>
            </a:r>
            <a:r>
              <a:rPr lang="ru-RU" sz="3200" b="1" dirty="0" smtClean="0">
                <a:solidFill>
                  <a:srgbClr val="0000FF"/>
                </a:solidFill>
                <a:latin typeface="Monotype Corsiva" pitchFamily="66" charset="0"/>
              </a:rPr>
              <a:t> район  </a:t>
            </a:r>
            <a:r>
              <a:rPr lang="ru-RU" sz="3200" b="1" dirty="0" err="1" smtClean="0">
                <a:solidFill>
                  <a:srgbClr val="0000FF"/>
                </a:solidFill>
                <a:latin typeface="Monotype Corsiva" pitchFamily="66" charset="0"/>
              </a:rPr>
              <a:t>с.Буртунай</a:t>
            </a:r>
            <a:endParaRPr lang="ru-RU" sz="3200" b="1" dirty="0">
              <a:solidFill>
                <a:srgbClr val="0000FF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newsfla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YandexDisk\Загрузки\47938_html_85e86c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Содержимое 3" descr="20181112_162253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 rot="20896547">
            <a:off x="313923" y="988033"/>
            <a:ext cx="4464196" cy="35481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bliqueTopLeft"/>
            <a:lightRig rig="threePt" dir="t"/>
          </a:scene3d>
          <a:sp3d>
            <a:bevelT/>
          </a:sp3d>
        </p:spPr>
      </p:pic>
      <p:sp>
        <p:nvSpPr>
          <p:cNvPr id="7" name="Прямоугольник 6"/>
          <p:cNvSpPr/>
          <p:nvPr/>
        </p:nvSpPr>
        <p:spPr>
          <a:xfrm>
            <a:off x="4500562" y="1000108"/>
            <a:ext cx="392909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Monotype Corsiva" pitchFamily="66" charset="0"/>
              </a:rPr>
              <a:t>Что за чудо эти книжки!</a:t>
            </a:r>
            <a:br>
              <a:rPr lang="ru-RU" sz="2800" b="1" dirty="0" smtClean="0">
                <a:solidFill>
                  <a:srgbClr val="0000FF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0000FF"/>
                </a:solidFill>
                <a:latin typeface="Monotype Corsiva" pitchFamily="66" charset="0"/>
              </a:rPr>
              <a:t>Очень любят их детишки!</a:t>
            </a:r>
            <a:br>
              <a:rPr lang="ru-RU" sz="2800" b="1" dirty="0" smtClean="0">
                <a:solidFill>
                  <a:srgbClr val="0000FF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0000FF"/>
                </a:solidFill>
                <a:latin typeface="Monotype Corsiva" pitchFamily="66" charset="0"/>
              </a:rPr>
              <a:t>Регулярно мы читаем,</a:t>
            </a:r>
            <a:br>
              <a:rPr lang="ru-RU" sz="2800" b="1" dirty="0" smtClean="0">
                <a:solidFill>
                  <a:srgbClr val="0000FF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0000FF"/>
                </a:solidFill>
                <a:latin typeface="Monotype Corsiva" pitchFamily="66" charset="0"/>
              </a:rPr>
              <a:t>Много знаний получаем!</a:t>
            </a:r>
            <a:r>
              <a:rPr lang="ru-RU" sz="4400" dirty="0" smtClean="0">
                <a:solidFill>
                  <a:srgbClr val="0000FF"/>
                </a:solidFill>
              </a:rPr>
              <a:t/>
            </a:r>
            <a:br>
              <a:rPr lang="ru-RU" sz="4400" dirty="0" smtClean="0">
                <a:solidFill>
                  <a:srgbClr val="0000FF"/>
                </a:solidFill>
              </a:rPr>
            </a:br>
            <a:endParaRPr lang="ru-RU" sz="2800" dirty="0"/>
          </a:p>
        </p:txBody>
      </p:sp>
      <p:pic>
        <p:nvPicPr>
          <p:cNvPr id="6" name="Содержимое 5" descr="20170309_111222-1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l="-46" t="4737" r="10940" b="9005"/>
          <a:stretch>
            <a:fillRect/>
          </a:stretch>
        </p:blipFill>
        <p:spPr>
          <a:xfrm rot="20921525">
            <a:off x="1885269" y="3423006"/>
            <a:ext cx="6072230" cy="30718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ContrastingLeftFacing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C:\Users\admin\YandexDisk\Загрузки\889384_1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C:\Users\admin\AppData\Local\Microsoft\Windows\Temporary Internet Files\Content.Word\20170904_10411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895596">
            <a:off x="3878714" y="721896"/>
            <a:ext cx="5132138" cy="42148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perspectiveRigh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17109">
            <a:off x="294286" y="532808"/>
            <a:ext cx="4428003" cy="299504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C00CC"/>
                </a:solidFill>
                <a:latin typeface="Segoe Print" pitchFamily="2" charset="0"/>
              </a:rPr>
              <a:t>Вам представить мы хотим</a:t>
            </a:r>
            <a:br>
              <a:rPr lang="ru-RU" sz="3200" b="1" dirty="0" smtClean="0">
                <a:solidFill>
                  <a:srgbClr val="CC00CC"/>
                </a:solidFill>
                <a:latin typeface="Segoe Print" pitchFamily="2" charset="0"/>
              </a:rPr>
            </a:br>
            <a:r>
              <a:rPr lang="ru-RU" sz="3200" b="1" dirty="0" smtClean="0">
                <a:solidFill>
                  <a:srgbClr val="CC00CC"/>
                </a:solidFill>
                <a:latin typeface="Segoe Print" pitchFamily="2" charset="0"/>
              </a:rPr>
              <a:t>Уголок спортивный!</a:t>
            </a:r>
            <a:br>
              <a:rPr lang="ru-RU" sz="3200" b="1" dirty="0" smtClean="0">
                <a:solidFill>
                  <a:srgbClr val="CC00CC"/>
                </a:solidFill>
                <a:latin typeface="Segoe Print" pitchFamily="2" charset="0"/>
              </a:rPr>
            </a:br>
            <a:r>
              <a:rPr lang="ru-RU" sz="3200" b="1" dirty="0" smtClean="0">
                <a:solidFill>
                  <a:srgbClr val="CC00CC"/>
                </a:solidFill>
                <a:latin typeface="Segoe Print" pitchFamily="2" charset="0"/>
              </a:rPr>
              <a:t>Хочешь ты здоровым быть?</a:t>
            </a:r>
            <a:br>
              <a:rPr lang="ru-RU" sz="3200" b="1" dirty="0" smtClean="0">
                <a:solidFill>
                  <a:srgbClr val="CC00CC"/>
                </a:solidFill>
                <a:latin typeface="Segoe Print" pitchFamily="2" charset="0"/>
              </a:rPr>
            </a:br>
            <a:r>
              <a:rPr lang="ru-RU" sz="3200" b="1" dirty="0" smtClean="0">
                <a:solidFill>
                  <a:srgbClr val="CC00CC"/>
                </a:solidFill>
                <a:latin typeface="Segoe Print" pitchFamily="2" charset="0"/>
              </a:rPr>
              <a:t>Двигайся активно!</a:t>
            </a:r>
            <a:endParaRPr lang="ru-RU" sz="3200" b="1" dirty="0">
              <a:solidFill>
                <a:srgbClr val="CC00CC"/>
              </a:solidFill>
              <a:latin typeface="Segoe Print" pitchFamily="2" charset="0"/>
            </a:endParaRPr>
          </a:p>
        </p:txBody>
      </p:sp>
      <p:pic>
        <p:nvPicPr>
          <p:cNvPr id="6" name="Рисунок 5" descr="20170309_122403.jpg"/>
          <p:cNvPicPr>
            <a:picLocks noChangeAspect="1"/>
          </p:cNvPicPr>
          <p:nvPr/>
        </p:nvPicPr>
        <p:blipFill>
          <a:blip r:embed="rId4" cstate="print"/>
          <a:srcRect l="2644" t="2654" r="18915" b="14025"/>
          <a:stretch>
            <a:fillRect/>
          </a:stretch>
        </p:blipFill>
        <p:spPr>
          <a:xfrm rot="11423251">
            <a:off x="217025" y="3679053"/>
            <a:ext cx="3526060" cy="272783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YandexDisk\Загрузки\Kids-Wallpaper-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Содержимое 3" descr="C:\Users\admin\AppData\Local\Microsoft\Windows\Temporary Internet Files\Content.Word\20170904_110945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358063">
            <a:off x="2267162" y="210689"/>
            <a:ext cx="5128444" cy="33493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5" name="Рисунок 4" descr="C:\Users\admin\AppData\Local\Microsoft\Windows\Temporary Internet Files\Content.Word\20170904_10421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69969">
            <a:off x="3635364" y="3107677"/>
            <a:ext cx="4951171" cy="34679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dmin\YandexDisk\Загрузки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Рисунок 5" descr="C:\Users\admin\AppData\Local\Microsoft\Windows\Temporary Internet Files\Content.Word\20170904_10402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57797">
            <a:off x="4129285" y="141157"/>
            <a:ext cx="4786346" cy="32861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 rot="21245749">
            <a:off x="188680" y="498477"/>
            <a:ext cx="4079916" cy="272963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>«Музыкально –  театральный»                              </a:t>
            </a:r>
            <a:endParaRPr lang="ru-RU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003300"/>
                </a:solidFill>
                <a:latin typeface="Comic Sans MS" pitchFamily="66" charset="0"/>
              </a:rPr>
              <a:t>Артистов нам не занимать,</a:t>
            </a:r>
          </a:p>
          <a:p>
            <a:pPr>
              <a:buNone/>
            </a:pPr>
            <a:r>
              <a:rPr lang="ru-RU" b="1" dirty="0" smtClean="0">
                <a:solidFill>
                  <a:srgbClr val="003300"/>
                </a:solidFill>
                <a:latin typeface="Comic Sans MS" pitchFamily="66" charset="0"/>
              </a:rPr>
              <a:t>Умеем петь и танцевать,</a:t>
            </a:r>
          </a:p>
          <a:p>
            <a:pPr>
              <a:buNone/>
            </a:pPr>
            <a:r>
              <a:rPr lang="ru-RU" b="1" dirty="0" smtClean="0">
                <a:solidFill>
                  <a:srgbClr val="003300"/>
                </a:solidFill>
                <a:latin typeface="Comic Sans MS" pitchFamily="66" charset="0"/>
              </a:rPr>
              <a:t>Роли разные играем,</a:t>
            </a:r>
          </a:p>
          <a:p>
            <a:pPr>
              <a:buNone/>
            </a:pPr>
            <a:r>
              <a:rPr lang="ru-RU" b="1" dirty="0" smtClean="0">
                <a:solidFill>
                  <a:srgbClr val="003300"/>
                </a:solidFill>
                <a:latin typeface="Comic Sans MS" pitchFamily="66" charset="0"/>
              </a:rPr>
              <a:t>В тексте слов не забываем!</a:t>
            </a:r>
          </a:p>
          <a:p>
            <a:endParaRPr lang="ru-RU" dirty="0"/>
          </a:p>
        </p:txBody>
      </p:sp>
      <p:pic>
        <p:nvPicPr>
          <p:cNvPr id="12" name="Содержимое 3" descr="20181112_163522.jp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3286124"/>
            <a:ext cx="5143536" cy="32676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perspectiveHeroicExtremeRightFacing"/>
            <a:lightRig rig="threePt" dir="t"/>
          </a:scene3d>
        </p:spPr>
      </p:pic>
      <p:pic>
        <p:nvPicPr>
          <p:cNvPr id="8" name="Рисунок 7" descr="20170303_100914.jpg"/>
          <p:cNvPicPr>
            <a:picLocks noChangeAspect="1"/>
          </p:cNvPicPr>
          <p:nvPr/>
        </p:nvPicPr>
        <p:blipFill>
          <a:blip r:embed="rId5" cstate="print"/>
          <a:srcRect t="15190" r="21835" b="6329"/>
          <a:stretch>
            <a:fillRect/>
          </a:stretch>
        </p:blipFill>
        <p:spPr>
          <a:xfrm>
            <a:off x="4500562" y="3214686"/>
            <a:ext cx="4643438" cy="3066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perspectiveHeroicExtremeLeftFacing"/>
            <a:lightRig rig="threePt" dir="t"/>
          </a:scene3d>
        </p:spPr>
      </p:pic>
    </p:spTree>
  </p:cSld>
  <p:clrMapOvr>
    <a:masterClrMapping/>
  </p:clrMapOvr>
  <p:transition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9" name="Picture 7" descr="C:\Users\admin\YandexDisk\Загрузки\img1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34553">
            <a:off x="5389999" y="2176623"/>
            <a:ext cx="3186106" cy="314847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r>
              <a:rPr lang="ru-RU" sz="2700" b="1" dirty="0" smtClean="0">
                <a:solidFill>
                  <a:srgbClr val="000099"/>
                </a:solidFill>
                <a:latin typeface="Segoe Print" pitchFamily="2" charset="0"/>
              </a:rPr>
              <a:t>Детский доктор утром рано</a:t>
            </a:r>
            <a:br>
              <a:rPr lang="ru-RU" sz="2700" b="1" dirty="0" smtClean="0">
                <a:solidFill>
                  <a:srgbClr val="000099"/>
                </a:solidFill>
                <a:latin typeface="Segoe Print" pitchFamily="2" charset="0"/>
              </a:rPr>
            </a:br>
            <a:r>
              <a:rPr lang="ru-RU" sz="2700" b="1" dirty="0" smtClean="0">
                <a:solidFill>
                  <a:srgbClr val="000099"/>
                </a:solidFill>
                <a:latin typeface="Segoe Print" pitchFamily="2" charset="0"/>
              </a:rPr>
              <a:t> Надевает свой халат,</a:t>
            </a:r>
            <a:br>
              <a:rPr lang="ru-RU" sz="2700" b="1" dirty="0" smtClean="0">
                <a:solidFill>
                  <a:srgbClr val="000099"/>
                </a:solidFill>
                <a:latin typeface="Segoe Print" pitchFamily="2" charset="0"/>
              </a:rPr>
            </a:br>
            <a:r>
              <a:rPr lang="ru-RU" sz="2700" b="1" dirty="0" smtClean="0">
                <a:solidFill>
                  <a:srgbClr val="000099"/>
                </a:solidFill>
                <a:latin typeface="Segoe Print" pitchFamily="2" charset="0"/>
              </a:rPr>
              <a:t> Руки моет он под краном,   </a:t>
            </a:r>
            <a:br>
              <a:rPr lang="ru-RU" sz="2700" b="1" dirty="0" smtClean="0">
                <a:solidFill>
                  <a:srgbClr val="000099"/>
                </a:solidFill>
                <a:latin typeface="Segoe Print" pitchFamily="2" charset="0"/>
              </a:rPr>
            </a:br>
            <a:r>
              <a:rPr lang="ru-RU" sz="2700" b="1" dirty="0" smtClean="0">
                <a:solidFill>
                  <a:srgbClr val="000099"/>
                </a:solidFill>
                <a:latin typeface="Segoe Print" pitchFamily="2" charset="0"/>
              </a:rPr>
              <a:t> В кабинет зовет ребят.</a:t>
            </a:r>
            <a:br>
              <a:rPr lang="ru-RU" sz="2700" b="1" dirty="0" smtClean="0">
                <a:solidFill>
                  <a:srgbClr val="000099"/>
                </a:solidFill>
                <a:latin typeface="Segoe Print" pitchFamily="2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9" descr="C:\Users\admin\AppData\Local\Microsoft\Windows\Temporary Internet Files\Content.Word\20170904_103804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698570">
            <a:off x="682918" y="817224"/>
            <a:ext cx="4921135" cy="4143895"/>
          </a:xfrm>
          <a:prstGeom prst="rect">
            <a:avLst/>
          </a:prstGeom>
          <a:ln>
            <a:solidFill>
              <a:srgbClr val="00009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5" name="Picture 3" descr="C:\Users\admin\YandexDisk\Загрузки\kisspng-doctor-aybolit-physici-noddy-5b2c0ccca54966.9624819215296135166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4545220"/>
            <a:ext cx="2500330" cy="19794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YandexDisk\Загрузки\149229127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3" descr="20181003_100523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5852" y="1571612"/>
            <a:ext cx="6643734" cy="45005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993300"/>
            </a:solidFill>
          </a:ln>
          <a:effectLst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20181024_104618.jpg"/>
          <p:cNvPicPr/>
          <p:nvPr/>
        </p:nvPicPr>
        <p:blipFill>
          <a:blip r:embed="rId3" cstate="print"/>
          <a:stretch>
            <a:fillRect/>
          </a:stretch>
        </p:blipFill>
        <p:spPr>
          <a:xfrm rot="20968229">
            <a:off x="500034" y="285728"/>
            <a:ext cx="4533910" cy="32289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20181024_104556.jpg"/>
          <p:cNvPicPr/>
          <p:nvPr/>
        </p:nvPicPr>
        <p:blipFill>
          <a:blip r:embed="rId4" cstate="print"/>
          <a:stretch>
            <a:fillRect/>
          </a:stretch>
        </p:blipFill>
        <p:spPr>
          <a:xfrm rot="20896500">
            <a:off x="4241616" y="3692263"/>
            <a:ext cx="4022566" cy="27860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Содержимое 3" descr="20181024_104523.jpg"/>
          <p:cNvPicPr>
            <a:picLocks noGrp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 rot="20539266">
            <a:off x="5028443" y="721245"/>
            <a:ext cx="3862006" cy="26656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20181024_104541.jpg"/>
          <p:cNvPicPr/>
          <p:nvPr/>
        </p:nvPicPr>
        <p:blipFill>
          <a:blip r:embed="rId6" cstate="print"/>
          <a:stretch>
            <a:fillRect/>
          </a:stretch>
        </p:blipFill>
        <p:spPr>
          <a:xfrm rot="4396074">
            <a:off x="1252598" y="3517377"/>
            <a:ext cx="3133733" cy="28575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perspectiveFront"/>
            <a:lightRig rig="threePt" dir="t"/>
          </a:scene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YandexDisk\Загрузки\depositphotos_29839143-stock-illustration-childrens-school-backgrou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1604" y="1000108"/>
            <a:ext cx="6643734" cy="5072098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Segoe Print" pitchFamily="2" charset="0"/>
              </a:rPr>
              <a:t>Ребенок – это маленький росток,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Segoe Print" pitchFamily="2" charset="0"/>
              </a:rPr>
              <a:t>Который холим, любим и лелеем.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Segoe Print" pitchFamily="2" charset="0"/>
              </a:rPr>
              <a:t>Ребенок – это маленький цветок,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Segoe Print" pitchFamily="2" charset="0"/>
              </a:rPr>
              <a:t>Мы всей душой его согреем.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Segoe Print" pitchFamily="2" charset="0"/>
              </a:rPr>
              <a:t>Пусть на большом его пути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Segoe Print" pitchFamily="2" charset="0"/>
              </a:rPr>
              <a:t>Погода будет только ясной.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Segoe Print" pitchFamily="2" charset="0"/>
              </a:rPr>
              <a:t>Расти, росточек наш, расти,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Segoe Print" pitchFamily="2" charset="0"/>
              </a:rPr>
              <a:t>И превратись в цветок прекрасный.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YandexDisk\Загрузки\Wide-Wallpaper-Color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8658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Заключение</a:t>
            </a:r>
            <a:endParaRPr lang="ru-RU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68155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000099"/>
                </a:solidFill>
                <a:latin typeface="Comic Sans MS" pitchFamily="66" charset="0"/>
              </a:rPr>
              <a:t>Каждый ребенок в своем развитии испытывает несомненное влияние семьи, ее быта, культурных предпочтений. В детском саду обстановка всех помещений служит одной задачей для воспитания и развития ребенка в коллективе. Создание такой благоприятной обстановки – большое искусство, включающее в себя разумную и красивую организацию пространства и его элементов. В развивающей среде, окружающей ребенка, должна быть заложена возможность того, что и ребенок становится творцом своего предметного мира, в процессе личностно-развивающего взаимодействия со взрослыми, сверстниками становится творцом своей личности.</a:t>
            </a:r>
            <a:endParaRPr lang="ru-RU" b="1" dirty="0">
              <a:solidFill>
                <a:srgbClr val="000099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71471" y="2214554"/>
            <a:ext cx="814393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Спасибо за внимание !</a:t>
            </a:r>
            <a:endParaRPr lang="ru-RU" sz="5400" b="1" cap="all" spc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785794"/>
            <a:ext cx="6429420" cy="55721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i="1" dirty="0" smtClean="0">
                <a:solidFill>
                  <a:srgbClr val="0000FF"/>
                </a:solidFill>
                <a:latin typeface="Segoe Print" pitchFamily="2" charset="0"/>
              </a:rPr>
              <a:t>«Нет такой стороны воспитания, на которую обстановка не оказывала бы влияния, нет способности, которая не находилась бы в прямой зависимости от непосредственно окружающего ребенка конкретного мира…</a:t>
            </a:r>
            <a:r>
              <a:rPr lang="ru-RU" sz="2200" b="1" dirty="0" smtClean="0">
                <a:solidFill>
                  <a:srgbClr val="0000FF"/>
                </a:solidFill>
                <a:latin typeface="Segoe Print" pitchFamily="2" charset="0"/>
              </a:rPr>
              <a:t/>
            </a:r>
            <a:br>
              <a:rPr lang="ru-RU" sz="2200" b="1" dirty="0" smtClean="0">
                <a:solidFill>
                  <a:srgbClr val="0000FF"/>
                </a:solidFill>
                <a:latin typeface="Segoe Print" pitchFamily="2" charset="0"/>
              </a:rPr>
            </a:br>
            <a:r>
              <a:rPr lang="ru-RU" sz="2200" b="1" i="1" dirty="0" smtClean="0">
                <a:solidFill>
                  <a:srgbClr val="0000FF"/>
                </a:solidFill>
                <a:latin typeface="Segoe Print" pitchFamily="2" charset="0"/>
              </a:rPr>
              <a:t>Тот, кому удастся создать такую обстановку, облегчит свой труд в высшей</a:t>
            </a:r>
            <a:br>
              <a:rPr lang="ru-RU" sz="2200" b="1" i="1" dirty="0" smtClean="0">
                <a:solidFill>
                  <a:srgbClr val="0000FF"/>
                </a:solidFill>
                <a:latin typeface="Segoe Print" pitchFamily="2" charset="0"/>
              </a:rPr>
            </a:br>
            <a:r>
              <a:rPr lang="ru-RU" sz="2200" b="1" i="1" dirty="0" smtClean="0">
                <a:solidFill>
                  <a:srgbClr val="0000FF"/>
                </a:solidFill>
                <a:latin typeface="Segoe Print" pitchFamily="2" charset="0"/>
              </a:rPr>
              <a:t>степени. Среди нее ребенок будет жить – развиваться собственной самодовлеющей жизнью, его духовный рост будет совершенствоваться из самого себя, от природы…» Е. И. Тихеева</a:t>
            </a:r>
            <a:r>
              <a:rPr lang="ru-RU" sz="2200" b="1" dirty="0" smtClean="0">
                <a:solidFill>
                  <a:srgbClr val="0000FF"/>
                </a:solidFill>
                <a:latin typeface="Segoe Print" pitchFamily="2" charset="0"/>
              </a:rPr>
              <a:t/>
            </a:r>
            <a:br>
              <a:rPr lang="ru-RU" sz="2200" b="1" dirty="0" smtClean="0">
                <a:solidFill>
                  <a:srgbClr val="0000FF"/>
                </a:solidFill>
                <a:latin typeface="Segoe Print" pitchFamily="2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315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857232"/>
            <a:ext cx="5214974" cy="164307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Comic Sans MS" pitchFamily="66" charset="0"/>
              </a:rPr>
              <a:t>Развивающая </a:t>
            </a:r>
            <a:br>
              <a:rPr lang="ru-RU" sz="3200" b="1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Comic Sans MS" pitchFamily="66" charset="0"/>
              </a:rPr>
              <a:t>            предметно-пространственная среда</a:t>
            </a:r>
            <a:r>
              <a:rPr lang="ru-RU" sz="5400" b="1" dirty="0" smtClean="0">
                <a:latin typeface="Comic Sans MS" pitchFamily="66" charset="0"/>
              </a:rPr>
              <a:t> </a:t>
            </a:r>
            <a:endParaRPr lang="ru-RU" sz="4800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28794" y="2214554"/>
            <a:ext cx="6758006" cy="4110046"/>
          </a:xfrm>
        </p:spPr>
        <p:txBody>
          <a:bodyPr>
            <a:normAutofit fontScale="85000" lnSpcReduction="10000"/>
          </a:bodyPr>
          <a:lstStyle/>
          <a:p>
            <a:pPr algn="ctr">
              <a:buFontTx/>
              <a:buNone/>
            </a:pPr>
            <a:r>
              <a:rPr lang="ru-RU" sz="2800" b="1" dirty="0" smtClean="0"/>
              <a:t>  </a:t>
            </a:r>
          </a:p>
          <a:p>
            <a:pPr algn="ctr">
              <a:buFontTx/>
              <a:buNone/>
            </a:pPr>
            <a:r>
              <a:rPr lang="ru-RU" sz="2800" b="1" dirty="0" smtClean="0"/>
              <a:t>            </a:t>
            </a:r>
            <a:r>
              <a:rPr lang="ru-RU" sz="2800" b="1" dirty="0" smtClean="0">
                <a:solidFill>
                  <a:srgbClr val="003300"/>
                </a:solidFill>
                <a:latin typeface="Comic Sans MS" pitchFamily="66" charset="0"/>
              </a:rPr>
              <a:t>– это часть образовательной </a:t>
            </a:r>
          </a:p>
          <a:p>
            <a:pPr algn="ctr">
              <a:buFontTx/>
              <a:buNone/>
            </a:pPr>
            <a:r>
              <a:rPr lang="ru-RU" sz="2800" b="1" dirty="0" smtClean="0">
                <a:solidFill>
                  <a:srgbClr val="003300"/>
                </a:solidFill>
                <a:latin typeface="Comic Sans MS" pitchFamily="66" charset="0"/>
              </a:rPr>
              <a:t>среды, представленная специально</a:t>
            </a:r>
          </a:p>
          <a:p>
            <a:pPr algn="ctr">
              <a:buFontTx/>
              <a:buNone/>
            </a:pPr>
            <a:r>
              <a:rPr lang="ru-RU" sz="2800" b="1" dirty="0" smtClean="0">
                <a:solidFill>
                  <a:srgbClr val="003300"/>
                </a:solidFill>
                <a:latin typeface="Comic Sans MS" pitchFamily="66" charset="0"/>
              </a:rPr>
              <a:t>       организованным пространством (помещением, участком), материалами, оборудованием и инвентарём для развития детей дошкольного возраста в соответствии с возрастными особенностями, охраной и укреплением здоровья, а также коррекцией недостатков их развития.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214546" y="1142984"/>
            <a:ext cx="550072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Segoe Print" pitchFamily="2" charset="0"/>
                <a:ea typeface="Segoe UI Symbol" pitchFamily="34" charset="0"/>
                <a:cs typeface="Aharoni" pitchFamily="2" charset="-79"/>
              </a:rPr>
              <a:t>Развивающая предметно-пространственная среда должна быть:</a:t>
            </a:r>
          </a:p>
          <a:p>
            <a:r>
              <a:rPr lang="ru-RU" sz="2400" b="1" dirty="0" smtClean="0">
                <a:solidFill>
                  <a:srgbClr val="0000FF"/>
                </a:solidFill>
                <a:latin typeface="Segoe Print" pitchFamily="2" charset="0"/>
                <a:cs typeface="Aharoni" pitchFamily="2" charset="-79"/>
              </a:rPr>
              <a:t>1. содержательно-насыщенной, </a:t>
            </a:r>
            <a:br>
              <a:rPr lang="ru-RU" sz="2400" b="1" dirty="0" smtClean="0">
                <a:solidFill>
                  <a:srgbClr val="0000FF"/>
                </a:solidFill>
                <a:latin typeface="Segoe Print" pitchFamily="2" charset="0"/>
                <a:cs typeface="Aharoni" pitchFamily="2" charset="-79"/>
              </a:rPr>
            </a:br>
            <a:r>
              <a:rPr lang="ru-RU" sz="2400" b="1" dirty="0" smtClean="0">
                <a:solidFill>
                  <a:srgbClr val="0000FF"/>
                </a:solidFill>
                <a:latin typeface="Segoe Print" pitchFamily="2" charset="0"/>
                <a:cs typeface="Aharoni" pitchFamily="2" charset="-79"/>
              </a:rPr>
              <a:t>2. трансформируемой, </a:t>
            </a:r>
            <a:br>
              <a:rPr lang="ru-RU" sz="2400" b="1" dirty="0" smtClean="0">
                <a:solidFill>
                  <a:srgbClr val="0000FF"/>
                </a:solidFill>
                <a:latin typeface="Segoe Print" pitchFamily="2" charset="0"/>
                <a:cs typeface="Aharoni" pitchFamily="2" charset="-79"/>
              </a:rPr>
            </a:br>
            <a:r>
              <a:rPr lang="ru-RU" sz="2400" b="1" dirty="0" smtClean="0">
                <a:solidFill>
                  <a:srgbClr val="0000FF"/>
                </a:solidFill>
                <a:latin typeface="Segoe Print" pitchFamily="2" charset="0"/>
                <a:cs typeface="Aharoni" pitchFamily="2" charset="-79"/>
              </a:rPr>
              <a:t>3. полифункциональной, </a:t>
            </a:r>
            <a:br>
              <a:rPr lang="ru-RU" sz="2400" b="1" dirty="0" smtClean="0">
                <a:solidFill>
                  <a:srgbClr val="0000FF"/>
                </a:solidFill>
                <a:latin typeface="Segoe Print" pitchFamily="2" charset="0"/>
                <a:cs typeface="Aharoni" pitchFamily="2" charset="-79"/>
              </a:rPr>
            </a:br>
            <a:r>
              <a:rPr lang="ru-RU" sz="2400" b="1" dirty="0" smtClean="0">
                <a:solidFill>
                  <a:srgbClr val="0000FF"/>
                </a:solidFill>
                <a:latin typeface="Segoe Print" pitchFamily="2" charset="0"/>
                <a:cs typeface="Aharoni" pitchFamily="2" charset="-79"/>
              </a:rPr>
              <a:t>4. вариативной, </a:t>
            </a:r>
            <a:br>
              <a:rPr lang="ru-RU" sz="2400" b="1" dirty="0" smtClean="0">
                <a:solidFill>
                  <a:srgbClr val="0000FF"/>
                </a:solidFill>
                <a:latin typeface="Segoe Print" pitchFamily="2" charset="0"/>
                <a:cs typeface="Aharoni" pitchFamily="2" charset="-79"/>
              </a:rPr>
            </a:br>
            <a:r>
              <a:rPr lang="ru-RU" sz="2400" b="1" dirty="0" smtClean="0">
                <a:solidFill>
                  <a:srgbClr val="0000FF"/>
                </a:solidFill>
                <a:latin typeface="Segoe Print" pitchFamily="2" charset="0"/>
                <a:cs typeface="Aharoni" pitchFamily="2" charset="-79"/>
              </a:rPr>
              <a:t>5. доступной </a:t>
            </a:r>
            <a:br>
              <a:rPr lang="ru-RU" sz="2400" b="1" dirty="0" smtClean="0">
                <a:solidFill>
                  <a:srgbClr val="0000FF"/>
                </a:solidFill>
                <a:latin typeface="Segoe Print" pitchFamily="2" charset="0"/>
                <a:cs typeface="Aharoni" pitchFamily="2" charset="-79"/>
              </a:rPr>
            </a:br>
            <a:r>
              <a:rPr lang="ru-RU" sz="2400" b="1" dirty="0" smtClean="0">
                <a:solidFill>
                  <a:srgbClr val="0000FF"/>
                </a:solidFill>
                <a:latin typeface="Segoe Print" pitchFamily="2" charset="0"/>
                <a:cs typeface="Aharoni" pitchFamily="2" charset="-79"/>
              </a:rPr>
              <a:t>6. безопасной.</a:t>
            </a:r>
            <a:endParaRPr lang="ru-RU" sz="2400" b="1" dirty="0">
              <a:solidFill>
                <a:srgbClr val="0000FF"/>
              </a:solidFill>
              <a:latin typeface="Segoe Print" pitchFamily="2" charset="0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admin\YandexDisk\Загрузки\depositphotos_13686657-stock-photo-the-framing-for-misc-usag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</p:spPr>
      </p:pic>
      <p:pic>
        <p:nvPicPr>
          <p:cNvPr id="5" name="Рисунок 4" descr="C:\Users\admin\AppData\Local\Microsoft\Windows\Temporary Internet Files\Content.Word\20170904_1110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74665">
            <a:off x="1571604" y="3286124"/>
            <a:ext cx="6929486" cy="3333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00FF"/>
            </a:solidFill>
          </a:ln>
          <a:effectLst>
            <a:reflection blurRad="12700" stA="38000" endPos="28000" dist="5000" dir="5400000" sy="-100000" algn="bl" rotWithShape="0"/>
          </a:effectLst>
          <a:scene3d>
            <a:camera prst="perspectiveHeroicExtremeLeftFacing"/>
            <a:lightRig rig="threePt" dir="t"/>
          </a:scene3d>
        </p:spPr>
      </p:pic>
      <p:pic>
        <p:nvPicPr>
          <p:cNvPr id="6" name="Рисунок 5" descr="C:\Users\admin\AppData\Local\Microsoft\Windows\Temporary Internet Files\Content.Word\20170811_08383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4290"/>
            <a:ext cx="7858148" cy="3357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00FF"/>
            </a:solidFill>
          </a:ln>
          <a:effectLst>
            <a:reflection blurRad="12700" stA="38000" endPos="28000" dist="5000" dir="5400000" sy="-100000" algn="bl" rotWithShape="0"/>
          </a:effectLst>
          <a:scene3d>
            <a:camera prst="perspectiveContrastingRightFacing"/>
            <a:lightRig rig="threePt" dir="t"/>
          </a:scene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93945" y="446172"/>
            <a:ext cx="4331084" cy="2125572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FF0000"/>
                </a:solidFill>
                <a:latin typeface="Comic Sans MS" pitchFamily="66" charset="0"/>
              </a:rPr>
              <a:t>«Уголок для девочек»</a:t>
            </a:r>
            <a:r>
              <a:rPr lang="ru-RU" sz="1800" dirty="0" smtClean="0">
                <a:solidFill>
                  <a:srgbClr val="0000FF"/>
                </a:solidFill>
                <a:latin typeface="Comic Sans MS" pitchFamily="66" charset="0"/>
              </a:rPr>
              <a:t/>
            </a:r>
            <a:br>
              <a:rPr lang="ru-RU" sz="1800" dirty="0" smtClean="0">
                <a:solidFill>
                  <a:srgbClr val="0000FF"/>
                </a:solidFill>
                <a:latin typeface="Comic Sans MS" pitchFamily="66" charset="0"/>
              </a:rPr>
            </a:br>
            <a:r>
              <a:rPr lang="ru-RU" sz="1800" b="1" dirty="0" smtClean="0">
                <a:solidFill>
                  <a:srgbClr val="0000FF"/>
                </a:solidFill>
                <a:latin typeface="Comic Sans MS" pitchFamily="66" charset="0"/>
              </a:rPr>
              <a:t>Куклы, бантики, коляски,</a:t>
            </a:r>
            <a:br>
              <a:rPr lang="ru-RU" sz="1800" b="1" dirty="0" smtClean="0">
                <a:solidFill>
                  <a:srgbClr val="0000FF"/>
                </a:solidFill>
                <a:latin typeface="Comic Sans MS" pitchFamily="66" charset="0"/>
              </a:rPr>
            </a:br>
            <a:r>
              <a:rPr lang="ru-RU" sz="1800" b="1" dirty="0" smtClean="0">
                <a:solidFill>
                  <a:srgbClr val="0000FF"/>
                </a:solidFill>
                <a:latin typeface="Comic Sans MS" pitchFamily="66" charset="0"/>
              </a:rPr>
              <a:t>Сумочки, посуда….</a:t>
            </a:r>
            <a:br>
              <a:rPr lang="ru-RU" sz="1800" b="1" dirty="0" smtClean="0">
                <a:solidFill>
                  <a:srgbClr val="0000FF"/>
                </a:solidFill>
                <a:latin typeface="Comic Sans MS" pitchFamily="66" charset="0"/>
              </a:rPr>
            </a:br>
            <a:r>
              <a:rPr lang="ru-RU" sz="1800" b="1" dirty="0" smtClean="0">
                <a:solidFill>
                  <a:srgbClr val="0000FF"/>
                </a:solidFill>
                <a:latin typeface="Comic Sans MS" pitchFamily="66" charset="0"/>
              </a:rPr>
              <a:t>Тут девчонок государство</a:t>
            </a:r>
            <a:br>
              <a:rPr lang="ru-RU" sz="1800" b="1" dirty="0" smtClean="0">
                <a:solidFill>
                  <a:srgbClr val="0000FF"/>
                </a:solidFill>
                <a:latin typeface="Comic Sans MS" pitchFamily="66" charset="0"/>
              </a:rPr>
            </a:br>
            <a:r>
              <a:rPr lang="ru-RU" sz="1800" b="1" dirty="0" smtClean="0">
                <a:solidFill>
                  <a:srgbClr val="0000FF"/>
                </a:solidFill>
                <a:latin typeface="Comic Sans MS" pitchFamily="66" charset="0"/>
              </a:rPr>
              <a:t>И порядок всюду.</a:t>
            </a:r>
            <a:br>
              <a:rPr lang="ru-RU" sz="1800" b="1" dirty="0" smtClean="0">
                <a:solidFill>
                  <a:srgbClr val="0000FF"/>
                </a:solidFill>
                <a:latin typeface="Comic Sans MS" pitchFamily="66" charset="0"/>
              </a:rPr>
            </a:br>
            <a:r>
              <a:rPr lang="ru-RU" sz="1800" b="1" dirty="0" smtClean="0">
                <a:solidFill>
                  <a:srgbClr val="0000FF"/>
                </a:solidFill>
                <a:latin typeface="Comic Sans MS" pitchFamily="66" charset="0"/>
              </a:rPr>
              <a:t>Будущей хозяйке</a:t>
            </a:r>
            <a:br>
              <a:rPr lang="ru-RU" sz="1800" b="1" dirty="0" smtClean="0">
                <a:solidFill>
                  <a:srgbClr val="0000FF"/>
                </a:solidFill>
                <a:latin typeface="Comic Sans MS" pitchFamily="66" charset="0"/>
              </a:rPr>
            </a:br>
            <a:r>
              <a:rPr lang="ru-RU" sz="1800" b="1" dirty="0" smtClean="0">
                <a:solidFill>
                  <a:srgbClr val="0000FF"/>
                </a:solidFill>
                <a:latin typeface="Comic Sans MS" pitchFamily="66" charset="0"/>
              </a:rPr>
              <a:t>Много надо знать -</a:t>
            </a:r>
            <a:br>
              <a:rPr lang="ru-RU" sz="1800" b="1" dirty="0" smtClean="0">
                <a:solidFill>
                  <a:srgbClr val="0000FF"/>
                </a:solidFill>
                <a:latin typeface="Comic Sans MS" pitchFamily="66" charset="0"/>
              </a:rPr>
            </a:br>
            <a:r>
              <a:rPr lang="ru-RU" sz="1800" b="1" dirty="0" smtClean="0">
                <a:solidFill>
                  <a:srgbClr val="0000FF"/>
                </a:solidFill>
                <a:latin typeface="Comic Sans MS" pitchFamily="66" charset="0"/>
              </a:rPr>
              <a:t>Пироги постряпать,</a:t>
            </a:r>
            <a:br>
              <a:rPr lang="ru-RU" sz="1800" b="1" dirty="0" smtClean="0">
                <a:solidFill>
                  <a:srgbClr val="0000FF"/>
                </a:solidFill>
                <a:latin typeface="Comic Sans MS" pitchFamily="66" charset="0"/>
              </a:rPr>
            </a:br>
            <a:r>
              <a:rPr lang="ru-RU" sz="1800" b="1" dirty="0" smtClean="0">
                <a:solidFill>
                  <a:srgbClr val="0000FF"/>
                </a:solidFill>
                <a:latin typeface="Comic Sans MS" pitchFamily="66" charset="0"/>
              </a:rPr>
              <a:t>Платье постирать.</a:t>
            </a:r>
            <a:endParaRPr lang="ru-RU" sz="18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7" name="Рисунок 6" descr="C:\Users\admin\AppData\Local\Microsoft\Windows\Temporary Internet Files\Content.Word\20170904_10404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842557">
            <a:off x="269602" y="546155"/>
            <a:ext cx="4323986" cy="37862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2060"/>
            </a:solidFill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3" descr="C:\Users\admin\AppData\Local\Microsoft\Windows\Temporary Internet Files\Content.Word\20170904_105320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946578">
            <a:off x="4097150" y="2877589"/>
            <a:ext cx="3899146" cy="3546793"/>
          </a:xfrm>
          <a:prstGeom prst="roundRect">
            <a:avLst/>
          </a:prstGeom>
          <a:ln>
            <a:solidFill>
              <a:srgbClr val="66006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20181112_162827.jpg"/>
          <p:cNvPicPr/>
          <p:nvPr/>
        </p:nvPicPr>
        <p:blipFill>
          <a:blip r:embed="rId3" cstate="print"/>
          <a:stretch>
            <a:fillRect/>
          </a:stretch>
        </p:blipFill>
        <p:spPr>
          <a:xfrm rot="760497">
            <a:off x="4759728" y="3117663"/>
            <a:ext cx="4295763" cy="34905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660066"/>
            </a:solidFill>
          </a:ln>
          <a:effectLst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Рисунок 5" descr="20181112_160247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0034" y="285728"/>
            <a:ext cx="4470410" cy="3714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660066"/>
            </a:solidFill>
          </a:ln>
          <a:effectLst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 rot="666938">
            <a:off x="5387569" y="687119"/>
            <a:ext cx="4279733" cy="247973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0000FF"/>
                </a:solidFill>
                <a:latin typeface="Segoe Print" pitchFamily="2" charset="0"/>
              </a:rPr>
              <a:t>Без природы в мире людям </a:t>
            </a:r>
            <a:br>
              <a:rPr lang="ru-RU" sz="2000" b="1" dirty="0" smtClean="0">
                <a:solidFill>
                  <a:srgbClr val="0000FF"/>
                </a:solidFill>
                <a:latin typeface="Segoe Print" pitchFamily="2" charset="0"/>
              </a:rPr>
            </a:br>
            <a:endParaRPr lang="ru-RU" sz="2000" b="1" dirty="0" smtClean="0">
              <a:solidFill>
                <a:srgbClr val="0000FF"/>
              </a:solidFill>
              <a:latin typeface="Segoe Print" pitchFamily="2" charset="0"/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0000FF"/>
                </a:solidFill>
                <a:latin typeface="Segoe Print" pitchFamily="2" charset="0"/>
              </a:rPr>
              <a:t>Даже дня прожить нельзя. </a:t>
            </a:r>
            <a:br>
              <a:rPr lang="ru-RU" sz="2000" b="1" dirty="0" smtClean="0">
                <a:solidFill>
                  <a:srgbClr val="0000FF"/>
                </a:solidFill>
                <a:latin typeface="Segoe Print" pitchFamily="2" charset="0"/>
              </a:rPr>
            </a:br>
            <a:endParaRPr lang="ru-RU" sz="2000" b="1" dirty="0" smtClean="0">
              <a:solidFill>
                <a:srgbClr val="0000FF"/>
              </a:solidFill>
              <a:latin typeface="Segoe Print" pitchFamily="2" charset="0"/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0000FF"/>
                </a:solidFill>
                <a:latin typeface="Segoe Print" pitchFamily="2" charset="0"/>
              </a:rPr>
              <a:t>Так давайте к ней мы будем </a:t>
            </a:r>
            <a:br>
              <a:rPr lang="ru-RU" sz="2000" b="1" dirty="0" smtClean="0">
                <a:solidFill>
                  <a:srgbClr val="0000FF"/>
                </a:solidFill>
                <a:latin typeface="Segoe Print" pitchFamily="2" charset="0"/>
              </a:rPr>
            </a:br>
            <a:endParaRPr lang="ru-RU" sz="2000" b="1" dirty="0" smtClean="0">
              <a:solidFill>
                <a:srgbClr val="0000FF"/>
              </a:solidFill>
              <a:latin typeface="Segoe Print" pitchFamily="2" charset="0"/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0000FF"/>
                </a:solidFill>
                <a:latin typeface="Segoe Print" pitchFamily="2" charset="0"/>
              </a:rPr>
              <a:t>Относиться ,как друзья</a:t>
            </a:r>
            <a:r>
              <a:rPr lang="ru-RU" sz="2000" dirty="0" smtClean="0"/>
              <a:t>. </a:t>
            </a:r>
            <a:endParaRPr lang="ru-RU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0" name="Picture 14" descr="C:\Users\admin\YandexDisk\Загрузки\Wide-Wallpaper-Color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623825" flipV="1">
            <a:off x="4489080" y="522498"/>
            <a:ext cx="3931250" cy="2692784"/>
          </a:xfrm>
        </p:spPr>
        <p:txBody>
          <a:bodyPr>
            <a:noAutofit/>
          </a:bodyPr>
          <a:lstStyle/>
          <a:p>
            <a:endParaRPr lang="ru-RU" sz="4400" dirty="0">
              <a:solidFill>
                <a:srgbClr val="0000FF"/>
              </a:solidFill>
            </a:endParaRPr>
          </a:p>
        </p:txBody>
      </p:sp>
      <p:pic>
        <p:nvPicPr>
          <p:cNvPr id="18" name="Рисунок 17" descr="C:\Users\admin\AppData\Local\Microsoft\Windows\Temporary Internet Files\Content.Word\20170904_10385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773290">
            <a:off x="5209371" y="-653420"/>
            <a:ext cx="3265836" cy="47863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00FF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" name="Рисунок 27" descr="C:\Users\admin\AppData\Local\Microsoft\Windows\Temporary Internet Files\Content.Word\20170427_15340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28258">
            <a:off x="278435" y="348827"/>
            <a:ext cx="4848225" cy="35903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00FF"/>
            </a:solidFill>
          </a:ln>
          <a:effectLst>
            <a:reflection blurRad="6350" stA="50000" endA="275" endPos="40000" dist="101600" dir="5400000" sy="-100000" algn="bl" rotWithShape="0"/>
          </a:effectLst>
        </p:spPr>
      </p:pic>
      <p:pic>
        <p:nvPicPr>
          <p:cNvPr id="20" name="Содержимое 7" descr="C:\Users\admin\AppData\Local\Microsoft\Windows\Temporary Internet Files\Content.Word\20170904_104838.jpg"/>
          <p:cNvPicPr>
            <a:picLocks noGrp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 rot="21158257">
            <a:off x="2617224" y="3408912"/>
            <a:ext cx="5000105" cy="32615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00FF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412</TotalTime>
  <Words>237</Words>
  <Application>Microsoft Office PowerPoint</Application>
  <PresentationFormat>Экран (4:3)</PresentationFormat>
  <Paragraphs>36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Организация развивающей предметно-пространственной среды для развития детей раннего возраста в соответствии требованиям ФГОС и Сан Пин.</vt:lpstr>
      <vt:lpstr>«Нет такой стороны воспитания, на которую обстановка не оказывала бы влияния, нет способности, которая не находилась бы в прямой зависимости от непосредственно окружающего ребенка конкретного мира… Тот, кому удастся создать такую обстановку, облегчит свой труд в высшей степени. Среди нее ребенок будет жить – развиваться собственной самодовлеющей жизнью, его духовный рост будет совершенствоваться из самого себя, от природы…» Е. И. Тихеева  </vt:lpstr>
      <vt:lpstr>Развивающая              предметно-пространственная среда </vt:lpstr>
      <vt:lpstr>Слайд 4</vt:lpstr>
      <vt:lpstr>Слайд 5</vt:lpstr>
      <vt:lpstr>Слайд 6</vt:lpstr>
      <vt:lpstr>«Уголок для девочек» Куклы, бантики, коляски, Сумочки, посуда…. Тут девчонок государство И порядок всюду. Будущей хозяйке Много надо знать - Пироги постряпать, Платье постирать.</vt:lpstr>
      <vt:lpstr>Слайд 8</vt:lpstr>
      <vt:lpstr>Слайд 9</vt:lpstr>
      <vt:lpstr>Слайд 10</vt:lpstr>
      <vt:lpstr>Вам представить мы хотим Уголок спортивный! Хочешь ты здоровым быть? Двигайся активно!</vt:lpstr>
      <vt:lpstr>Слайд 12</vt:lpstr>
      <vt:lpstr>Слайд 13</vt:lpstr>
      <vt:lpstr> Детский доктор утром рано  Надевает свой халат,  Руки моет он под краном,     В кабинет зовет ребят.  </vt:lpstr>
      <vt:lpstr>Слайд 15</vt:lpstr>
      <vt:lpstr>Слайд 16</vt:lpstr>
      <vt:lpstr>Слайд 17</vt:lpstr>
      <vt:lpstr>Заключение</vt:lpstr>
      <vt:lpstr>Слайд 19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47</cp:revision>
  <dcterms:created xsi:type="dcterms:W3CDTF">2018-11-14T18:28:48Z</dcterms:created>
  <dcterms:modified xsi:type="dcterms:W3CDTF">2018-11-28T06:24:57Z</dcterms:modified>
</cp:coreProperties>
</file>